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337" r:id="rId6"/>
    <p:sldId id="338" r:id="rId7"/>
    <p:sldId id="339" r:id="rId8"/>
    <p:sldId id="340" r:id="rId9"/>
    <p:sldId id="659" r:id="rId10"/>
    <p:sldId id="631" r:id="rId11"/>
    <p:sldId id="634" r:id="rId12"/>
    <p:sldId id="417" r:id="rId13"/>
    <p:sldId id="635" r:id="rId14"/>
    <p:sldId id="636" r:id="rId15"/>
    <p:sldId id="637" r:id="rId16"/>
    <p:sldId id="422" r:id="rId17"/>
    <p:sldId id="425" r:id="rId18"/>
    <p:sldId id="426" r:id="rId19"/>
    <p:sldId id="427" r:id="rId20"/>
    <p:sldId id="429" r:id="rId21"/>
    <p:sldId id="658" r:id="rId22"/>
    <p:sldId id="433" r:id="rId23"/>
    <p:sldId id="547" r:id="rId24"/>
    <p:sldId id="3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9" autoAdjust="0"/>
    <p:restoredTop sz="86355" autoAdjust="0"/>
  </p:normalViewPr>
  <p:slideViewPr>
    <p:cSldViewPr snapToGrid="0">
      <p:cViewPr varScale="1">
        <p:scale>
          <a:sx n="64" d="100"/>
          <a:sy n="64" d="100"/>
        </p:scale>
        <p:origin x="906" y="72"/>
      </p:cViewPr>
      <p:guideLst>
        <p:guide orient="horz" pos="2160"/>
        <p:guide pos="3840"/>
      </p:guideLst>
    </p:cSldViewPr>
  </p:slideViewPr>
  <p:outlineViewPr>
    <p:cViewPr>
      <p:scale>
        <a:sx n="33" d="100"/>
        <a:sy n="33" d="100"/>
      </p:scale>
      <p:origin x="0" y="-13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2CACB-ABEE-4069-B839-BB0922DCAF26}" type="datetimeFigureOut">
              <a:rPr lang="en-US" smtClean="0"/>
              <a:t>12/6/2020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CF1E2-533F-4B42-8569-0E0F44BBBEFF}" type="slidenum">
              <a:rPr lang="en-US" smtClean="0"/>
              <a:t>‹#›</a:t>
            </a:fld>
            <a:endParaRPr lang="en-US" dirty="0"/>
          </a:p>
        </p:txBody>
      </p:sp>
    </p:spTree>
    <p:extLst>
      <p:ext uri="{BB962C8B-B14F-4D97-AF65-F5344CB8AC3E}">
        <p14:creationId xmlns:p14="http://schemas.microsoft.com/office/powerpoint/2010/main" val="399872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5DCF1E2-533F-4B42-8569-0E0F44BBBEFF}" type="slidenum">
              <a:rPr lang="en-US" smtClean="0"/>
              <a:t>8</a:t>
            </a:fld>
            <a:endParaRPr lang="en-US" dirty="0"/>
          </a:p>
        </p:txBody>
      </p:sp>
    </p:spTree>
    <p:extLst>
      <p:ext uri="{BB962C8B-B14F-4D97-AF65-F5344CB8AC3E}">
        <p14:creationId xmlns:p14="http://schemas.microsoft.com/office/powerpoint/2010/main" val="302490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5DCF1E2-533F-4B42-8569-0E0F44BBBEFF}" type="slidenum">
              <a:rPr lang="en-US" smtClean="0"/>
              <a:t>18</a:t>
            </a:fld>
            <a:endParaRPr lang="en-US" dirty="0"/>
          </a:p>
        </p:txBody>
      </p:sp>
    </p:spTree>
    <p:extLst>
      <p:ext uri="{BB962C8B-B14F-4D97-AF65-F5344CB8AC3E}">
        <p14:creationId xmlns:p14="http://schemas.microsoft.com/office/powerpoint/2010/main" val="422847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30549308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140905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285731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sz="4000" baseline="0">
                <a:cs typeface="B Yagut"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r" rtl="1">
              <a:defRPr sz="3200" b="1" baseline="0">
                <a:cs typeface="B Yagut" panose="00000400000000000000" pitchFamily="2" charset="-78"/>
              </a:defRPr>
            </a:lvl1pPr>
            <a:lvl2pPr algn="r" rtl="1">
              <a:defRPr baseline="0">
                <a:cs typeface="B Yagut" panose="00000400000000000000" pitchFamily="2" charset="-78"/>
              </a:defRPr>
            </a:lvl2pPr>
            <a:lvl3pPr algn="r" rtl="1">
              <a:defRPr baseline="0">
                <a:cs typeface="B Yagut" panose="00000400000000000000" pitchFamily="2" charset="-78"/>
              </a:defRPr>
            </a:lvl3pPr>
            <a:lvl4pPr algn="r" rtl="1">
              <a:defRPr baseline="0">
                <a:cs typeface="B Yagut" panose="00000400000000000000" pitchFamily="2" charset="-78"/>
              </a:defRPr>
            </a:lvl4pPr>
            <a:lvl5pPr algn="r" rtl="1">
              <a:defRPr baseline="0">
                <a:cs typeface="B Yagut" panose="00000400000000000000" pitchFamily="2" charset="-78"/>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23606914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426564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4000" b="1">
                <a:cs typeface="B Yagut"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698C2-25C7-4851-99B3-139218BE6CAF}" type="datetimeFigureOut">
              <a:rPr lang="en-US" smtClean="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93128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r" rtl="1">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lgn="r" rtl="1">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lgn="r" rtl="1">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3D698C2-25C7-4851-99B3-139218BE6CAF}" type="datetimeFigureOut">
              <a:rPr lang="en-US" smtClean="0"/>
              <a:pPr/>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20064311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3D698C2-25C7-4851-99B3-139218BE6CAF}" type="datetimeFigureOut">
              <a:rPr lang="en-US" smtClean="0"/>
              <a:pPr/>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2930311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698C2-25C7-4851-99B3-139218BE6CAF}" type="datetimeFigureOut">
              <a:rPr lang="en-US" smtClean="0"/>
              <a:pPr/>
              <a:t>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34477935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698C2-25C7-4851-99B3-139218BE6CAF}" type="datetimeFigureOut">
              <a:rPr lang="en-US" smtClean="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26739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698C2-25C7-4851-99B3-139218BE6CAF}" type="datetimeFigureOut">
              <a:rPr lang="en-US" smtClean="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330841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698C2-25C7-4851-99B3-139218BE6CAF}" type="datetimeFigureOut">
              <a:rPr lang="en-US" smtClean="0"/>
              <a:pPr/>
              <a:t>12/6/2020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3501861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B Yagut"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jpeg"/><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1.png"/><Relationship Id="rId2" Type="http://schemas.microsoft.com/office/2007/relationships/media" Target="../media/media7.wma"/><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1004340"/>
            <a:ext cx="9144000" cy="1516271"/>
          </a:xfrm>
        </p:spPr>
        <p:txBody>
          <a:bodyPr>
            <a:normAutofit/>
          </a:bodyPr>
          <a:lstStyle/>
          <a:p>
            <a:r>
              <a:rPr lang="fa-IR" b="1" dirty="0">
                <a:cs typeface="B Yagut" panose="00000400000000000000" pitchFamily="2" charset="-78"/>
              </a:rPr>
              <a:t> </a:t>
            </a:r>
            <a:r>
              <a:rPr lang="fa-IR" sz="4000" dirty="0" smtClean="0"/>
              <a:t>آشنایی با خدمات مادر ایمن (مشاوره قبل و حین بارداری، کمک به زایمان و مراقبت پس از زایمان)</a:t>
            </a:r>
            <a:endParaRPr lang="en-US" sz="4000" b="1" dirty="0">
              <a:cs typeface="B Yagut" panose="00000400000000000000" pitchFamily="2" charset="-78"/>
            </a:endParaRPr>
          </a:p>
        </p:txBody>
      </p:sp>
      <p:sp>
        <p:nvSpPr>
          <p:cNvPr id="8" name="Subtitle 7"/>
          <p:cNvSpPr>
            <a:spLocks noGrp="1"/>
          </p:cNvSpPr>
          <p:nvPr>
            <p:ph type="subTitle" idx="1"/>
          </p:nvPr>
        </p:nvSpPr>
        <p:spPr>
          <a:xfrm>
            <a:off x="1524000" y="3002431"/>
            <a:ext cx="9144000" cy="1655762"/>
          </a:xfrm>
        </p:spPr>
        <p:txBody>
          <a:bodyPr/>
          <a:lstStyle/>
          <a:p>
            <a:r>
              <a:rPr lang="fa-IR" dirty="0" smtClean="0"/>
              <a:t>فصل اول:</a:t>
            </a:r>
          </a:p>
          <a:p>
            <a:r>
              <a:rPr lang="fa-IR" dirty="0" smtClean="0"/>
              <a:t> آشنایی با اصول کلی و تعاریف مراقبت های بارداری</a:t>
            </a:r>
          </a:p>
          <a:p>
            <a:r>
              <a:rPr lang="fa-IR" dirty="0" smtClean="0"/>
              <a:t>بخش اول: آشنایی با مجموعه مراقبت های ادغام یافته سلامت مادران واصول کلی</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76835552"/>
      </p:ext>
    </p:extLst>
  </p:cSld>
  <p:clrMapOvr>
    <a:masterClrMapping/>
  </p:clrMapOvr>
  <mc:AlternateContent xmlns:mc="http://schemas.openxmlformats.org/markup-compatibility/2006" xmlns:p14="http://schemas.microsoft.com/office/powerpoint/2010/main">
    <mc:Choice Requires="p14">
      <p:transition spd="slow" p14:dur="2000" advTm="20297"/>
    </mc:Choice>
    <mc:Fallback xmlns="">
      <p:transition spd="slow" advTm="20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مفهوم </a:t>
            </a:r>
            <a:r>
              <a:rPr lang="fa-IR" b="1" dirty="0" smtClean="0"/>
              <a:t>رنگها ادامه ...</a:t>
            </a:r>
            <a:endParaRPr lang="en-US" b="1" dirty="0"/>
          </a:p>
        </p:txBody>
      </p:sp>
      <p:sp>
        <p:nvSpPr>
          <p:cNvPr id="3" name="Content Placeholder 2"/>
          <p:cNvSpPr>
            <a:spLocks noGrp="1"/>
          </p:cNvSpPr>
          <p:nvPr>
            <p:ph idx="1"/>
          </p:nvPr>
        </p:nvSpPr>
        <p:spPr/>
        <p:txBody>
          <a:bodyPr/>
          <a:lstStyle/>
          <a:p>
            <a:endParaRPr lang="fa-IR" dirty="0" smtClean="0"/>
          </a:p>
          <a:p>
            <a:endParaRPr lang="fa-IR" dirty="0"/>
          </a:p>
          <a:p>
            <a:endParaRPr lang="fa-IR" dirty="0" smtClean="0"/>
          </a:p>
          <a:p>
            <a:endParaRPr lang="fa-IR" dirty="0"/>
          </a:p>
          <a:p>
            <a:endParaRPr lang="fa-IR" dirty="0" smtClean="0"/>
          </a:p>
          <a:p>
            <a:r>
              <a:rPr lang="fa-IR" dirty="0"/>
              <a:t>نکته: اگر مادر به دلایلی نیازمند هر حالتی از ارجاع (فوری، غیرفوری، دراولین فرصت) است، ارجاع فوری  </a:t>
            </a:r>
            <a:r>
              <a:rPr lang="fa-IR" dirty="0" smtClean="0"/>
              <a:t>در اولویت </a:t>
            </a:r>
            <a:r>
              <a:rPr lang="fa-IR" dirty="0"/>
              <a:t>قرار دارد.</a:t>
            </a:r>
          </a:p>
          <a:p>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918188385"/>
              </p:ext>
            </p:extLst>
          </p:nvPr>
        </p:nvGraphicFramePr>
        <p:xfrm>
          <a:off x="689548" y="1825626"/>
          <a:ext cx="10673581" cy="2551502"/>
        </p:xfrm>
        <a:graphic>
          <a:graphicData uri="http://schemas.openxmlformats.org/drawingml/2006/table">
            <a:tbl>
              <a:tblPr rtl="1" firstRow="1" bandRow="1">
                <a:tableStyleId>{5C22544A-7EE6-4342-B048-85BDC9FD1C3A}</a:tableStyleId>
              </a:tblPr>
              <a:tblGrid>
                <a:gridCol w="789874">
                  <a:extLst>
                    <a:ext uri="{9D8B030D-6E8A-4147-A177-3AD203B41FA5}">
                      <a16:colId xmlns:a16="http://schemas.microsoft.com/office/drawing/2014/main" xmlns="" val="20000"/>
                    </a:ext>
                  </a:extLst>
                </a:gridCol>
                <a:gridCol w="1502153">
                  <a:extLst>
                    <a:ext uri="{9D8B030D-6E8A-4147-A177-3AD203B41FA5}">
                      <a16:colId xmlns:a16="http://schemas.microsoft.com/office/drawing/2014/main" xmlns="" val="20001"/>
                    </a:ext>
                  </a:extLst>
                </a:gridCol>
                <a:gridCol w="1651770">
                  <a:extLst>
                    <a:ext uri="{9D8B030D-6E8A-4147-A177-3AD203B41FA5}">
                      <a16:colId xmlns:a16="http://schemas.microsoft.com/office/drawing/2014/main" xmlns="" val="20002"/>
                    </a:ext>
                  </a:extLst>
                </a:gridCol>
                <a:gridCol w="6729784">
                  <a:extLst>
                    <a:ext uri="{9D8B030D-6E8A-4147-A177-3AD203B41FA5}">
                      <a16:colId xmlns:a16="http://schemas.microsoft.com/office/drawing/2014/main" xmlns="" val="20003"/>
                    </a:ext>
                  </a:extLst>
                </a:gridCol>
              </a:tblGrid>
              <a:tr h="689594">
                <a:tc>
                  <a:txBody>
                    <a:bodyPr/>
                    <a:lstStyle/>
                    <a:p>
                      <a:pPr algn="ctr" rtl="1"/>
                      <a:r>
                        <a:rPr lang="fa-IR" sz="2400" dirty="0" smtClean="0">
                          <a:solidFill>
                            <a:schemeClr val="tx1"/>
                          </a:solidFill>
                        </a:rPr>
                        <a:t>رنگ</a:t>
                      </a:r>
                      <a:endParaRPr lang="fa-IR" sz="2400" dirty="0">
                        <a:solidFill>
                          <a:schemeClr val="tx1"/>
                        </a:solidFill>
                      </a:endParaRPr>
                    </a:p>
                  </a:txBody>
                  <a:tcPr>
                    <a:solidFill>
                      <a:schemeClr val="bg1">
                        <a:lumMod val="85000"/>
                      </a:schemeClr>
                    </a:solidFill>
                  </a:tcPr>
                </a:tc>
                <a:tc>
                  <a:txBody>
                    <a:bodyPr/>
                    <a:lstStyle/>
                    <a:p>
                      <a:pPr algn="ctr" rtl="1"/>
                      <a:r>
                        <a:rPr lang="fa-IR" sz="2400" dirty="0" smtClean="0">
                          <a:solidFill>
                            <a:schemeClr val="tx1"/>
                          </a:solidFill>
                        </a:rPr>
                        <a:t>مفهوم رنگ</a:t>
                      </a:r>
                      <a:endParaRPr lang="fa-IR" sz="2400" dirty="0">
                        <a:solidFill>
                          <a:schemeClr val="tx1"/>
                        </a:solidFill>
                      </a:endParaRPr>
                    </a:p>
                  </a:txBody>
                  <a:tcPr>
                    <a:solidFill>
                      <a:schemeClr val="bg1">
                        <a:lumMod val="85000"/>
                      </a:schemeClr>
                    </a:solidFill>
                  </a:tcPr>
                </a:tc>
                <a:tc>
                  <a:txBody>
                    <a:bodyPr/>
                    <a:lstStyle/>
                    <a:p>
                      <a:pPr algn="ctr" rtl="1"/>
                      <a:r>
                        <a:rPr lang="fa-IR" sz="2400" dirty="0" smtClean="0">
                          <a:solidFill>
                            <a:schemeClr val="tx1"/>
                          </a:solidFill>
                        </a:rPr>
                        <a:t>اقدام</a:t>
                      </a:r>
                      <a:endParaRPr lang="fa-IR" sz="2400" dirty="0">
                        <a:solidFill>
                          <a:schemeClr val="tx1"/>
                        </a:solidFill>
                      </a:endParaRPr>
                    </a:p>
                  </a:txBody>
                  <a:tcPr>
                    <a:solidFill>
                      <a:schemeClr val="bg1">
                        <a:lumMod val="85000"/>
                      </a:schemeClr>
                    </a:solidFill>
                  </a:tcPr>
                </a:tc>
                <a:tc>
                  <a:txBody>
                    <a:bodyPr/>
                    <a:lstStyle/>
                    <a:p>
                      <a:pPr algn="ctr" rtl="1"/>
                      <a:r>
                        <a:rPr lang="fa-IR" sz="2400" dirty="0" smtClean="0">
                          <a:solidFill>
                            <a:schemeClr val="tx1"/>
                          </a:solidFill>
                        </a:rPr>
                        <a:t>زمان پیگیری</a:t>
                      </a:r>
                      <a:endParaRPr lang="fa-IR" sz="2400" dirty="0">
                        <a:solidFill>
                          <a:schemeClr val="tx1"/>
                        </a:solidFill>
                      </a:endParaRPr>
                    </a:p>
                  </a:txBody>
                  <a:tcPr>
                    <a:solidFill>
                      <a:schemeClr val="bg1">
                        <a:lumMod val="85000"/>
                      </a:schemeClr>
                    </a:solidFill>
                  </a:tcPr>
                </a:tc>
                <a:extLst>
                  <a:ext uri="{0D108BD9-81ED-4DB2-BD59-A6C34878D82A}">
                    <a16:rowId xmlns:a16="http://schemas.microsoft.com/office/drawing/2014/main" xmlns="" val="10000"/>
                  </a:ext>
                </a:extLst>
              </a:tr>
              <a:tr h="1861908">
                <a:tc>
                  <a:txBody>
                    <a:bodyPr/>
                    <a:lstStyle/>
                    <a:p>
                      <a:pPr algn="ctr" rtl="1"/>
                      <a:r>
                        <a:rPr lang="fa-IR" sz="2500" dirty="0" smtClean="0"/>
                        <a:t>سبز</a:t>
                      </a:r>
                      <a:endParaRPr lang="fa-IR" sz="2500" dirty="0"/>
                    </a:p>
                  </a:txBody>
                  <a:tcPr>
                    <a:solidFill>
                      <a:schemeClr val="accent6">
                        <a:lumMod val="60000"/>
                        <a:lumOff val="40000"/>
                      </a:schemeClr>
                    </a:solidFill>
                  </a:tcPr>
                </a:tc>
                <a:tc>
                  <a:txBody>
                    <a:bodyPr/>
                    <a:lstStyle/>
                    <a:p>
                      <a:pPr algn="ctr" rtl="1"/>
                      <a:r>
                        <a:rPr lang="fa-IR" sz="2500" dirty="0" smtClean="0"/>
                        <a:t>امکان ارائه خدمت</a:t>
                      </a:r>
                      <a:endParaRPr lang="fa-IR" sz="2500" dirty="0"/>
                    </a:p>
                  </a:txBody>
                  <a:tcPr>
                    <a:solidFill>
                      <a:schemeClr val="accent6">
                        <a:lumMod val="60000"/>
                        <a:lumOff val="40000"/>
                      </a:schemeClr>
                    </a:solidFill>
                  </a:tcPr>
                </a:tc>
                <a:tc>
                  <a:txBody>
                    <a:bodyPr/>
                    <a:lstStyle/>
                    <a:p>
                      <a:pPr algn="ctr" rtl="1"/>
                      <a:r>
                        <a:rPr lang="fa-IR" sz="2500" dirty="0" smtClean="0"/>
                        <a:t>بدون نیاز به ارجاع به سطوح بالاتر</a:t>
                      </a:r>
                      <a:endParaRPr lang="fa-IR" sz="2500" dirty="0"/>
                    </a:p>
                  </a:txBody>
                  <a:tcPr>
                    <a:solidFill>
                      <a:schemeClr val="accent6">
                        <a:lumMod val="60000"/>
                        <a:lumOff val="40000"/>
                      </a:schemeClr>
                    </a:solidFill>
                  </a:tcPr>
                </a:tc>
                <a:tc>
                  <a:txBody>
                    <a:bodyPr/>
                    <a:lstStyle/>
                    <a:p>
                      <a:pPr algn="r" rtl="1"/>
                      <a:r>
                        <a:rPr lang="fa-IR" sz="2500" dirty="0" smtClean="0"/>
                        <a:t>تاکید به مادر و همراهان به مراجعه جهت دریافت مراقبت های بارداری و پس از زایمان در تاریخ تعیین شده، در صورت عدم مراجعه</a:t>
                      </a:r>
                      <a:r>
                        <a:rPr lang="fa-IR" sz="2500" baseline="0" dirty="0" smtClean="0"/>
                        <a:t> در تاریخ مقرر، طی یک هفته پیگیری شود.</a:t>
                      </a:r>
                      <a:endParaRPr lang="fa-IR" sz="2500" dirty="0"/>
                    </a:p>
                  </a:txBody>
                  <a:tcPr>
                    <a:solidFill>
                      <a:schemeClr val="accent6">
                        <a:lumMod val="60000"/>
                        <a:lumOff val="40000"/>
                      </a:schemeClr>
                    </a:solidFill>
                  </a:tcPr>
                </a:tc>
                <a:extLst>
                  <a:ext uri="{0D108BD9-81ED-4DB2-BD59-A6C34878D82A}">
                    <a16:rowId xmlns:a16="http://schemas.microsoft.com/office/drawing/2014/main" xmlns="" val="10001"/>
                  </a:ext>
                </a:extLst>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46204325"/>
      </p:ext>
    </p:extLst>
  </p:cSld>
  <p:clrMapOvr>
    <a:masterClrMapping/>
  </p:clrMapOvr>
  <mc:AlternateContent xmlns:mc="http://schemas.openxmlformats.org/markup-compatibility/2006" xmlns:p14="http://schemas.microsoft.com/office/powerpoint/2010/main">
    <mc:Choice Requires="p14">
      <p:transition spd="slow" p14:dur="2000" advTm="33173"/>
    </mc:Choice>
    <mc:Fallback xmlns="">
      <p:transition spd="slow" advTm="33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مفهوم رنگها ادامه ...</a:t>
            </a:r>
            <a:endParaRPr lang="en-US" dirty="0"/>
          </a:p>
        </p:txBody>
      </p:sp>
      <p:pic>
        <p:nvPicPr>
          <p:cNvPr id="5" name="Content Placeholder 11"/>
          <p:cNvPicPr>
            <a:picLocks noGrp="1"/>
          </p:cNvPicPr>
          <p:nvPr>
            <p:ph sz="half" idx="1"/>
          </p:nvPr>
        </p:nvPicPr>
        <p:blipFill rotWithShape="1">
          <a:blip r:embed="rId4" cstate="print">
            <a:extLst>
              <a:ext uri="{28A0092B-C50C-407E-A947-70E740481C1C}">
                <a14:useLocalDpi xmlns:a14="http://schemas.microsoft.com/office/drawing/2010/main" val="0"/>
              </a:ext>
            </a:extLst>
          </a:blip>
          <a:srcRect l="3127" t="27341" r="5402" b="3603"/>
          <a:stretch/>
        </p:blipFill>
        <p:spPr bwMode="auto">
          <a:xfrm>
            <a:off x="1229619" y="1962003"/>
            <a:ext cx="4398761" cy="4078581"/>
          </a:xfrm>
          <a:prstGeom prst="rect">
            <a:avLst/>
          </a:prstGeom>
          <a:ln>
            <a:noFill/>
          </a:ln>
          <a:extLst>
            <a:ext uri="{53640926-AAD7-44D8-BBD7-CCE9431645EC}">
              <a14:shadowObscured xmlns:a14="http://schemas.microsoft.com/office/drawing/2010/main"/>
            </a:ext>
          </a:extLst>
        </p:spPr>
      </p:pic>
      <p:sp>
        <p:nvSpPr>
          <p:cNvPr id="6" name="Content Placeholder 3"/>
          <p:cNvSpPr>
            <a:spLocks noGrp="1"/>
          </p:cNvSpPr>
          <p:nvPr>
            <p:ph sz="half" idx="2"/>
          </p:nvPr>
        </p:nvSpPr>
        <p:spPr/>
        <p:txBody>
          <a:bodyPr>
            <a:normAutofit fontScale="92500" lnSpcReduction="10000"/>
          </a:bodyPr>
          <a:lstStyle/>
          <a:p>
            <a:pPr algn="just" rtl="1">
              <a:buNone/>
            </a:pPr>
            <a:r>
              <a:rPr lang="fa-IR" dirty="0" smtClean="0"/>
              <a:t>نکته: در برخي خانه‌هاي «اقدام»، مراقبت‌ها در بيش از يک حالت تعريف مي‌شود يعني اقدام‌هاي اصلي با يک رنگ و برخي اقدام‌هاي خاص که عمدتاً حالتي از ارجاع را شامل مي‌شود با رنگ مختص آن نوع «ارجاع» در داخل خانه اصلي مشخص شده است. </a:t>
            </a:r>
          </a:p>
          <a:p>
            <a:pPr algn="just" rtl="1">
              <a:buNone/>
            </a:pPr>
            <a:r>
              <a:rPr lang="fa-IR" dirty="0" smtClean="0"/>
              <a:t>مثال: در قسمت الف1، خانه اصلي اقدام مربوط به«همسرآزاري» سبز است در حالي که اقدام بعدي اين خانه که نيازمند «ارجاع فوري» است، به رنگ قرمز مشخص شده است.</a:t>
            </a: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55938032"/>
      </p:ext>
    </p:extLst>
  </p:cSld>
  <p:clrMapOvr>
    <a:masterClrMapping/>
  </p:clrMapOvr>
  <mc:AlternateContent xmlns:mc="http://schemas.openxmlformats.org/markup-compatibility/2006" xmlns:p14="http://schemas.microsoft.com/office/powerpoint/2010/main">
    <mc:Choice Requires="p14">
      <p:transition spd="slow" p14:dur="2000" advTm="37204"/>
    </mc:Choice>
    <mc:Fallback xmlns="">
      <p:transition spd="slow" advTm="372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اصول </a:t>
            </a:r>
            <a:r>
              <a:rPr lang="fa-IR" b="1" dirty="0" smtClean="0"/>
              <a:t>کلی</a:t>
            </a:r>
            <a:endParaRPr lang="en-US" dirty="0"/>
          </a:p>
        </p:txBody>
      </p:sp>
      <p:sp>
        <p:nvSpPr>
          <p:cNvPr id="3" name="Content Placeholder 2"/>
          <p:cNvSpPr>
            <a:spLocks noGrp="1"/>
          </p:cNvSpPr>
          <p:nvPr>
            <p:ph idx="1"/>
          </p:nvPr>
        </p:nvSpPr>
        <p:spPr>
          <a:xfrm>
            <a:off x="659567" y="1825625"/>
            <a:ext cx="10694233" cy="4351338"/>
          </a:xfrm>
        </p:spPr>
        <p:txBody>
          <a:bodyPr/>
          <a:lstStyle/>
          <a:p>
            <a:pPr algn="just">
              <a:buNone/>
            </a:pPr>
            <a:r>
              <a:rPr lang="fa-IR" sz="3600" b="0" dirty="0"/>
              <a:t>1</a:t>
            </a:r>
            <a:r>
              <a:rPr lang="fa-IR" sz="3000" b="0" dirty="0"/>
              <a:t>. </a:t>
            </a:r>
            <a:r>
              <a:rPr lang="fa-IR" sz="2800" b="0" dirty="0"/>
              <a:t>لازم است تمامي خانم‌هايي که تمايل به بارداري دارند مراقبت‌هاي پيش از بارداري را به منظور تشخيص، کنترل و درمان بيماري انجام دهند تا مادر بارداري و زايمان ايمن داشته باشد. در اين صورت بايد خانم به پزشک يا ماما ارجاع شود. </a:t>
            </a:r>
            <a:endParaRPr lang="en-US" sz="2800" b="0" dirty="0"/>
          </a:p>
          <a:p>
            <a:pPr marL="0" indent="0" algn="just">
              <a:buNone/>
            </a:pPr>
            <a:r>
              <a:rPr lang="fa-IR" sz="2800" b="0" dirty="0"/>
              <a:t>2. در صورتي که خانم در زمان مراقبت پيش از بارداري، عارضه يا بيماري خاصي ندارد، انجام يک بار مراقبت در سال تا زمان بارداري، کفايت مي‌کند.</a:t>
            </a:r>
          </a:p>
          <a:p>
            <a:pPr marL="0" indent="0">
              <a:buNone/>
            </a:pPr>
            <a:r>
              <a:rPr lang="fa-IR" sz="2800" b="0" dirty="0" smtClean="0"/>
              <a:t>3. </a:t>
            </a:r>
            <a:r>
              <a:rPr lang="fa-IR" sz="2800" b="0" dirty="0"/>
              <a:t>در صورت تشخيص عارضه، نحوه ادامه مراقبت‌ها با نظر پزشک/ ماما تعيين مي‌شود</a:t>
            </a:r>
            <a:r>
              <a:rPr lang="fa-IR" sz="2800" b="0" dirty="0" smtClean="0"/>
              <a:t>.</a:t>
            </a:r>
          </a:p>
          <a:p>
            <a:pPr marL="0" indent="0">
              <a:buNone/>
            </a:pPr>
            <a:r>
              <a:rPr lang="fa-IR" sz="2800" b="0" dirty="0" smtClean="0"/>
              <a:t>4. لازم </a:t>
            </a:r>
            <a:r>
              <a:rPr lang="fa-IR" sz="2800" b="0" dirty="0"/>
              <a:t>است تمام خدمات ارايه شده به مادر در هر مقطعي در فرم‌هاي مربوط ثبت و در </a:t>
            </a:r>
            <a:r>
              <a:rPr lang="fa-IR" sz="2800" b="0" dirty="0" smtClean="0"/>
              <a:t>پرونده مادر </a:t>
            </a:r>
            <a:r>
              <a:rPr lang="fa-IR" sz="2800" b="0" dirty="0"/>
              <a:t>نگه‌داري شود. </a:t>
            </a:r>
          </a:p>
          <a:p>
            <a:pPr marL="0" indent="0">
              <a:buNone/>
            </a:pPr>
            <a:endParaRPr lang="fa-IR" sz="2800" b="0" dirty="0"/>
          </a:p>
          <a:p>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85191477"/>
      </p:ext>
    </p:extLst>
  </p:cSld>
  <p:clrMapOvr>
    <a:masterClrMapping/>
  </p:clrMapOvr>
  <mc:AlternateContent xmlns:mc="http://schemas.openxmlformats.org/markup-compatibility/2006" xmlns:p14="http://schemas.microsoft.com/office/powerpoint/2010/main">
    <mc:Choice Requires="p14">
      <p:transition spd="slow" p14:dur="2000" advTm="54322"/>
    </mc:Choice>
    <mc:Fallback xmlns="">
      <p:transition spd="slow" advTm="54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اصول </a:t>
            </a:r>
            <a:r>
              <a:rPr lang="fa-IR" b="1" dirty="0" smtClean="0"/>
              <a:t>کلی ادامه ...</a:t>
            </a:r>
            <a:endParaRPr lang="en-US" dirty="0"/>
          </a:p>
        </p:txBody>
      </p:sp>
      <p:sp>
        <p:nvSpPr>
          <p:cNvPr id="3" name="Content Placeholder 2"/>
          <p:cNvSpPr>
            <a:spLocks noGrp="1"/>
          </p:cNvSpPr>
          <p:nvPr>
            <p:ph idx="1"/>
          </p:nvPr>
        </p:nvSpPr>
        <p:spPr/>
        <p:txBody>
          <a:bodyPr>
            <a:normAutofit/>
          </a:bodyPr>
          <a:lstStyle/>
          <a:p>
            <a:pPr marL="0" indent="0" algn="just">
              <a:lnSpc>
                <a:spcPct val="100000"/>
              </a:lnSpc>
              <a:buNone/>
            </a:pPr>
            <a:r>
              <a:rPr lang="fa-IR" sz="2800" b="0" dirty="0" smtClean="0"/>
              <a:t>5</a:t>
            </a:r>
            <a:r>
              <a:rPr lang="fa-IR" sz="2800" b="0" dirty="0"/>
              <a:t>. پسخوراندهاي پزشک/ ماما در موارد ارجاع و يا مراقبت‌هاي ويژه، بايد در فرم مراقبت ثبت و يا پيوست پرونده گردد.</a:t>
            </a:r>
          </a:p>
          <a:p>
            <a:pPr marL="0" indent="0" algn="just">
              <a:lnSpc>
                <a:spcPct val="100000"/>
              </a:lnSpc>
              <a:buNone/>
            </a:pPr>
            <a:r>
              <a:rPr lang="fa-IR" sz="2800" b="0" dirty="0"/>
              <a:t> 6. نتيجه آزمايش‌هاي بارداري مي‌بايست در فرم مراقبت بارداري، به طور دقيق ثبت شود. نگهداري برگه آزمايش در پرونده الزامي نيست. </a:t>
            </a:r>
            <a:endParaRPr lang="fa-IR" sz="2800" b="0" dirty="0" smtClean="0"/>
          </a:p>
          <a:p>
            <a:pPr marL="0" indent="0" algn="just">
              <a:lnSpc>
                <a:spcPct val="100000"/>
              </a:lnSpc>
              <a:buNone/>
            </a:pPr>
            <a:r>
              <a:rPr lang="fa-IR" sz="2800" b="0" dirty="0" smtClean="0"/>
              <a:t>7. پزشک </a:t>
            </a:r>
            <a:r>
              <a:rPr lang="fa-IR" sz="2800" b="0" dirty="0"/>
              <a:t>عمومي و ماما به عنوان سطح دوم ارايه دهنده خدمت موظف هستند علاوه بر پذيرش موارد ارجاعي سطوح پايين‌تر، بر نحوه ارايه خدمت به مادر توسط اين سطوح نيز نظارت کنند</a:t>
            </a:r>
            <a:r>
              <a:rPr lang="fa-IR" sz="2800" b="0" dirty="0" smtClean="0"/>
              <a:t>.</a:t>
            </a:r>
          </a:p>
          <a:p>
            <a:pPr marL="0" indent="0" algn="just">
              <a:lnSpc>
                <a:spcPct val="100000"/>
              </a:lnSpc>
              <a:buNone/>
            </a:pPr>
            <a:r>
              <a:rPr lang="fa-IR" sz="2800" b="0" dirty="0"/>
              <a:t> </a:t>
            </a:r>
            <a:r>
              <a:rPr lang="fa-IR" sz="2800" b="0" dirty="0" smtClean="0"/>
              <a:t>8. مراقبت‌هاي </a:t>
            </a:r>
            <a:r>
              <a:rPr lang="fa-IR" sz="2800" b="0" dirty="0"/>
              <a:t>بارداري بايد به محض مثبت شدن نتيجه آزمايش بارداري ارايه گردد.</a:t>
            </a:r>
          </a:p>
          <a:p>
            <a:pPr marL="0" indent="0" algn="just">
              <a:lnSpc>
                <a:spcPct val="100000"/>
              </a:lnSpc>
              <a:buNone/>
            </a:pPr>
            <a:endParaRPr lang="en-US" sz="2800" b="0" dirty="0"/>
          </a:p>
          <a:p>
            <a:pPr marL="0" indent="0" algn="just">
              <a:lnSpc>
                <a:spcPct val="100000"/>
              </a:lnSpc>
              <a:buNone/>
            </a:pPr>
            <a:endParaRPr lang="fa-IR" b="0" dirty="0" smtClean="0"/>
          </a:p>
          <a:p>
            <a:pPr marL="0" indent="0" algn="just">
              <a:lnSpc>
                <a:spcPct val="100000"/>
              </a:lnSpc>
              <a:buNone/>
            </a:pPr>
            <a:endParaRPr lang="en-US" b="0"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78947582"/>
      </p:ext>
    </p:extLst>
  </p:cSld>
  <p:clrMapOvr>
    <a:masterClrMapping/>
  </p:clrMapOvr>
  <mc:AlternateContent xmlns:mc="http://schemas.openxmlformats.org/markup-compatibility/2006" xmlns:p14="http://schemas.microsoft.com/office/powerpoint/2010/main">
    <mc:Choice Requires="p14">
      <p:transition spd="slow" p14:dur="2000" advTm="41885"/>
    </mc:Choice>
    <mc:Fallback xmlns="">
      <p:transition spd="slow" advTm="41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اصول کلی ادامه ...</a:t>
            </a:r>
            <a:endParaRPr lang="en-US" dirty="0"/>
          </a:p>
        </p:txBody>
      </p:sp>
      <p:sp>
        <p:nvSpPr>
          <p:cNvPr id="3" name="Content Placeholder 2"/>
          <p:cNvSpPr>
            <a:spLocks noGrp="1"/>
          </p:cNvSpPr>
          <p:nvPr>
            <p:ph idx="1"/>
          </p:nvPr>
        </p:nvSpPr>
        <p:spPr/>
        <p:txBody>
          <a:bodyPr>
            <a:normAutofit/>
          </a:bodyPr>
          <a:lstStyle/>
          <a:p>
            <a:pPr marL="0" indent="0" algn="just">
              <a:buNone/>
            </a:pPr>
            <a:r>
              <a:rPr lang="fa-IR" sz="2800" b="0" dirty="0" smtClean="0"/>
              <a:t>9</a:t>
            </a:r>
            <a:r>
              <a:rPr lang="fa-IR" sz="2800" b="0" dirty="0"/>
              <a:t>. در اولين مراجعه مادر در هر هفته بارداري ابتدا پروتکل اولين ملاقات براي وي اجرا و </a:t>
            </a:r>
            <a:r>
              <a:rPr lang="fa-IR" sz="2800" b="0" dirty="0" smtClean="0"/>
              <a:t>با </a:t>
            </a:r>
            <a:r>
              <a:rPr lang="fa-IR" sz="2800" b="0" dirty="0"/>
              <a:t>توجه به سن بارداري، ادامه مراقبت‌ها مطابق نيمه اول يا نيمه دوم ارائه گردد. </a:t>
            </a:r>
          </a:p>
          <a:p>
            <a:pPr marL="0" indent="0" algn="just">
              <a:buNone/>
            </a:pPr>
            <a:r>
              <a:rPr lang="fa-IR" sz="2800" b="0" dirty="0" smtClean="0"/>
              <a:t> 10. زمان </a:t>
            </a:r>
            <a:r>
              <a:rPr lang="fa-IR" sz="2800" b="0" dirty="0"/>
              <a:t>ملاقات‌هاي مادر براساس «هفته بارداري» تعيين شده است که اين زمان نيز بايد با سن بارداري مادر مطابقت داشته باشد. در صورتي که مادر تاريخ آخرين قاعدگي خود را نمي‌داند، بايد در اولين فرصت براي تعيين سن بارداري اقدام شود.</a:t>
            </a:r>
            <a:endParaRPr lang="en-US" sz="2800" b="0" dirty="0"/>
          </a:p>
          <a:p>
            <a:pPr marL="0" indent="0" algn="just">
              <a:buNone/>
            </a:pPr>
            <a:r>
              <a:rPr lang="fa-IR" sz="2800" b="0" dirty="0"/>
              <a:t>11. هر مادر بايد يک بار (در اولين مراجعه) توسط پزشک معاينه شود. در اين معاينه، پزشک سابقه يا ابتلا به بيماري را از مادر سئوال مي‌کند و معاينه فيزيکي را انجام مي‌دهد. نتيجه آزمايش‌ها و سونوگرافي (در صورت وجود) را بررسي و نتيجه ارزيابي کامل خود را در قسمت مربوط در فرم مراقبت بارداري ثبت مي‌کند</a:t>
            </a:r>
            <a:endParaRPr lang="en-US" sz="2800" b="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57818522"/>
      </p:ext>
    </p:extLst>
  </p:cSld>
  <p:clrMapOvr>
    <a:masterClrMapping/>
  </p:clrMapOvr>
  <mc:AlternateContent xmlns:mc="http://schemas.openxmlformats.org/markup-compatibility/2006" xmlns:p14="http://schemas.microsoft.com/office/powerpoint/2010/main">
    <mc:Choice Requires="p14">
      <p:transition spd="slow" p14:dur="2000" advTm="53829"/>
    </mc:Choice>
    <mc:Fallback xmlns="">
      <p:transition spd="slow" advTm="53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اصول کلی ادامه ...</a:t>
            </a:r>
            <a:endParaRPr lang="en-US" dirty="0"/>
          </a:p>
        </p:txBody>
      </p:sp>
      <p:sp>
        <p:nvSpPr>
          <p:cNvPr id="3" name="Content Placeholder 2"/>
          <p:cNvSpPr>
            <a:spLocks noGrp="1"/>
          </p:cNvSpPr>
          <p:nvPr>
            <p:ph idx="1"/>
          </p:nvPr>
        </p:nvSpPr>
        <p:spPr/>
        <p:txBody>
          <a:bodyPr/>
          <a:lstStyle/>
          <a:p>
            <a:pPr marL="0" indent="0" algn="just">
              <a:buNone/>
            </a:pPr>
            <a:r>
              <a:rPr lang="fa-IR" sz="2800" b="0" dirty="0"/>
              <a:t>12. دفعات مراقبت ويژه مادر برحسب نوع و شدّت عارضه و نظر پزشک عمومي، ماما و پزشک متخصص با توجه به پسخوراند متفاوت خواهد بود. </a:t>
            </a:r>
          </a:p>
          <a:p>
            <a:pPr marL="0" indent="0" algn="just">
              <a:buNone/>
            </a:pPr>
            <a:r>
              <a:rPr lang="fa-IR" sz="2800" b="0" dirty="0"/>
              <a:t>13. هر زمان که مشکلات دهان و دندان در مادر مشاهده شد، لازم است به دندان‌پزشک يا بهداشتکار دهان و دندان ارجاع داده شود. درمان‌ بيماري‌هاي دهان و دندان منعي در بارداري ندارد.</a:t>
            </a:r>
            <a:endParaRPr lang="en-US" sz="2800" b="0" dirty="0"/>
          </a:p>
          <a:p>
            <a:pPr marL="0" indent="0" algn="just">
              <a:buNone/>
            </a:pPr>
            <a:r>
              <a:rPr lang="fa-IR" sz="2800" b="0" dirty="0"/>
              <a:t>14. سه ماهه اول </a:t>
            </a:r>
            <a:r>
              <a:rPr lang="fa-IR" sz="2800" b="0" dirty="0" smtClean="0"/>
              <a:t>بارداري (هفته </a:t>
            </a:r>
            <a:r>
              <a:rPr lang="fa-IR" sz="2800" b="0" dirty="0"/>
              <a:t>اول تا پايان هفته 14 </a:t>
            </a:r>
            <a:r>
              <a:rPr lang="fa-IR" sz="2800" b="0" dirty="0" smtClean="0"/>
              <a:t>بارداري)، </a:t>
            </a:r>
            <a:r>
              <a:rPr lang="fa-IR" sz="2800" b="0" dirty="0"/>
              <a:t>سه ماهه دوم </a:t>
            </a:r>
            <a:r>
              <a:rPr lang="fa-IR" sz="2800" b="0" dirty="0" smtClean="0"/>
              <a:t>(هفته </a:t>
            </a:r>
            <a:r>
              <a:rPr lang="fa-IR" sz="2800" b="0" dirty="0"/>
              <a:t>15 تا پايان هفته 28 </a:t>
            </a:r>
            <a:r>
              <a:rPr lang="fa-IR" sz="2800" b="0" dirty="0" smtClean="0"/>
              <a:t>بارداري) </a:t>
            </a:r>
            <a:r>
              <a:rPr lang="fa-IR" sz="2800" b="0" dirty="0"/>
              <a:t>و سه ماهه سوم </a:t>
            </a:r>
            <a:r>
              <a:rPr lang="fa-IR" sz="2800" b="0" dirty="0" smtClean="0"/>
              <a:t>(هفته </a:t>
            </a:r>
            <a:r>
              <a:rPr lang="fa-IR" sz="2800" b="0" dirty="0"/>
              <a:t>29 تا زمان </a:t>
            </a:r>
            <a:r>
              <a:rPr lang="fa-IR" sz="2800" b="0" dirty="0" smtClean="0"/>
              <a:t>زايمان) </a:t>
            </a:r>
            <a:r>
              <a:rPr lang="fa-IR" sz="2800" b="0" dirty="0"/>
              <a:t>در نظر بگيريد</a:t>
            </a:r>
            <a:r>
              <a:rPr lang="fa-IR" sz="2800" b="0" dirty="0" smtClean="0"/>
              <a:t>.</a:t>
            </a:r>
          </a:p>
          <a:p>
            <a:pPr marL="0" indent="0" algn="just">
              <a:buNone/>
            </a:pPr>
            <a:r>
              <a:rPr lang="fa-IR" sz="2800" b="0" dirty="0" smtClean="0"/>
              <a:t>15. </a:t>
            </a:r>
            <a:r>
              <a:rPr lang="fa-IR" sz="2800" b="0" dirty="0"/>
              <a:t>انجام زايمان مادر در معرض خطر در منزل، به هیچ وجه جايز نیست</a:t>
            </a:r>
            <a:r>
              <a:rPr lang="fa-IR" sz="2800" dirty="0"/>
              <a:t>.</a:t>
            </a:r>
          </a:p>
          <a:p>
            <a:pPr marL="0" indent="0" algn="just">
              <a:buNone/>
            </a:pPr>
            <a:endParaRPr lang="fa-IR" sz="2800" b="0" dirty="0"/>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25296644"/>
      </p:ext>
    </p:extLst>
  </p:cSld>
  <p:clrMapOvr>
    <a:masterClrMapping/>
  </p:clrMapOvr>
  <mc:AlternateContent xmlns:mc="http://schemas.openxmlformats.org/markup-compatibility/2006" xmlns:p14="http://schemas.microsoft.com/office/powerpoint/2010/main">
    <mc:Choice Requires="p14">
      <p:transition spd="slow" p14:dur="2000" advTm="47217"/>
    </mc:Choice>
    <mc:Fallback xmlns="">
      <p:transition spd="slow" advTm="47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اصول کلی ادامه ...</a:t>
            </a:r>
            <a:endParaRPr lang="en-US" dirty="0"/>
          </a:p>
        </p:txBody>
      </p:sp>
      <p:sp>
        <p:nvSpPr>
          <p:cNvPr id="3" name="Content Placeholder 2"/>
          <p:cNvSpPr>
            <a:spLocks noGrp="1"/>
          </p:cNvSpPr>
          <p:nvPr>
            <p:ph idx="1"/>
          </p:nvPr>
        </p:nvSpPr>
        <p:spPr>
          <a:xfrm>
            <a:off x="850900" y="2155408"/>
            <a:ext cx="10515600" cy="3495883"/>
          </a:xfrm>
        </p:spPr>
        <p:txBody>
          <a:bodyPr>
            <a:normAutofit/>
          </a:bodyPr>
          <a:lstStyle/>
          <a:p>
            <a:pPr marL="0" indent="0" algn="just">
              <a:buNone/>
            </a:pPr>
            <a:r>
              <a:rPr lang="fa-IR" sz="2800" b="0" dirty="0" smtClean="0"/>
              <a:t>16. </a:t>
            </a:r>
            <a:r>
              <a:rPr lang="fa-IR" sz="2800" b="0" dirty="0"/>
              <a:t>به منظور ترويج زايمان طبيعي و آموزش مادران در مورد فرآيند زايمان و آماده کردن وي، </a:t>
            </a:r>
            <a:r>
              <a:rPr lang="fa-IR" sz="2800" b="0" dirty="0" smtClean="0"/>
              <a:t>مادر باید از </a:t>
            </a:r>
            <a:r>
              <a:rPr lang="fa-IR" sz="2800" b="0" dirty="0"/>
              <a:t>هفته 20 بارداري به کلاس‌هاي آمادگي براي زايمان معرفي </a:t>
            </a:r>
            <a:r>
              <a:rPr lang="fa-IR" sz="2800" b="0" dirty="0" smtClean="0"/>
              <a:t>شود</a:t>
            </a:r>
            <a:r>
              <a:rPr lang="fa-IR" sz="2800" b="0" dirty="0"/>
              <a:t>.  </a:t>
            </a:r>
          </a:p>
          <a:p>
            <a:pPr marL="0" indent="0" algn="just">
              <a:buNone/>
            </a:pPr>
            <a:r>
              <a:rPr lang="fa-IR" sz="2800" b="0" dirty="0" smtClean="0"/>
              <a:t>17. </a:t>
            </a:r>
            <a:r>
              <a:rPr lang="fa-IR" sz="2800" b="0" dirty="0"/>
              <a:t>مادر بايد براي انجام زايمان در بیمارستان تشويق شود، چنانچه به هر علتي زايمان در منزل انجام گرديد، بايد زايمان طبق استانداردهاي تعیین شده انجام شود. 18. در صورت انجام زايمان در منزل، مادر و نوزاد بايد تا 6ساعت پس از زايمان تحت مراقبت قرار گیرند و نوزاد بايد در اولین فرصت توسط پزشك طبق" مراقبت هاي ادغام يافته كودک سالم" ارزيابي شود. </a:t>
            </a:r>
          </a:p>
          <a:p>
            <a:pPr marL="0" indent="0" algn="just">
              <a:buNone/>
            </a:pPr>
            <a:endParaRPr lang="fa-IR" sz="2800" b="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1123961"/>
      </p:ext>
    </p:extLst>
  </p:cSld>
  <p:clrMapOvr>
    <a:masterClrMapping/>
  </p:clrMapOvr>
  <mc:AlternateContent xmlns:mc="http://schemas.openxmlformats.org/markup-compatibility/2006" xmlns:p14="http://schemas.microsoft.com/office/powerpoint/2010/main">
    <mc:Choice Requires="p14">
      <p:transition spd="slow" p14:dur="2000" advTm="41985"/>
    </mc:Choice>
    <mc:Fallback xmlns="">
      <p:transition spd="slow" advTm="41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اصول کلی ادامه ...</a:t>
            </a:r>
            <a:endParaRPr lang="en-US" dirty="0"/>
          </a:p>
        </p:txBody>
      </p:sp>
      <p:sp>
        <p:nvSpPr>
          <p:cNvPr id="3" name="Content Placeholder 2"/>
          <p:cNvSpPr>
            <a:spLocks noGrp="1"/>
          </p:cNvSpPr>
          <p:nvPr>
            <p:ph idx="1"/>
          </p:nvPr>
        </p:nvSpPr>
        <p:spPr>
          <a:xfrm>
            <a:off x="838200" y="2083633"/>
            <a:ext cx="10515600" cy="4093330"/>
          </a:xfrm>
        </p:spPr>
        <p:txBody>
          <a:bodyPr>
            <a:normAutofit/>
          </a:bodyPr>
          <a:lstStyle/>
          <a:p>
            <a:pPr marL="0" indent="0" algn="just">
              <a:buNone/>
            </a:pPr>
            <a:r>
              <a:rPr lang="fa-IR" sz="2800" b="0" dirty="0" smtClean="0"/>
              <a:t>19</a:t>
            </a:r>
            <a:r>
              <a:rPr lang="fa-IR" sz="2800" b="0" dirty="0"/>
              <a:t>. مراقبت هاي نوزاد (به جز مراقبت بدو تولد) طی 3 نوبت </a:t>
            </a:r>
            <a:r>
              <a:rPr lang="fa-IR" sz="2800" b="0" dirty="0" smtClean="0"/>
              <a:t>انجام </a:t>
            </a:r>
            <a:r>
              <a:rPr lang="fa-IR" sz="2800" b="0" dirty="0"/>
              <a:t>مي </a:t>
            </a:r>
            <a:r>
              <a:rPr lang="fa-IR" sz="2800" b="0" dirty="0" smtClean="0"/>
              <a:t>شود:</a:t>
            </a:r>
            <a:endParaRPr lang="fa-IR" sz="2800" b="0" dirty="0"/>
          </a:p>
          <a:p>
            <a:pPr marL="0" indent="0" algn="just">
              <a:buNone/>
            </a:pPr>
            <a:r>
              <a:rPr lang="fa-IR" sz="2600" b="0" dirty="0"/>
              <a:t> مراقبت روزهاي 3 تا </a:t>
            </a:r>
            <a:r>
              <a:rPr lang="fa-IR" sz="2600" b="0" dirty="0" smtClean="0"/>
              <a:t>5  -   مراقبت </a:t>
            </a:r>
            <a:r>
              <a:rPr lang="fa-IR" sz="2600" b="0" dirty="0"/>
              <a:t>روزهاي 14 تا 15 </a:t>
            </a:r>
            <a:r>
              <a:rPr lang="fa-IR" sz="2600" b="0" dirty="0" smtClean="0"/>
              <a:t> -  مراقبت </a:t>
            </a:r>
            <a:r>
              <a:rPr lang="fa-IR" sz="2600" b="0" dirty="0"/>
              <a:t>روزهاي 30 تا 45</a:t>
            </a:r>
          </a:p>
          <a:p>
            <a:pPr marL="0" indent="0">
              <a:lnSpc>
                <a:spcPct val="100000"/>
              </a:lnSpc>
              <a:buNone/>
            </a:pPr>
            <a:r>
              <a:rPr lang="fa-IR" sz="2800" b="0" dirty="0"/>
              <a:t>20. مراقبتهاي معمول پس از </a:t>
            </a:r>
            <a:r>
              <a:rPr lang="fa-IR" sz="2800" b="0" dirty="0" smtClean="0"/>
              <a:t>زايمان مادر، </a:t>
            </a:r>
            <a:r>
              <a:rPr lang="fa-IR" sz="2800" b="0" dirty="0"/>
              <a:t>طي 3 ملاقات انجام مي شود: </a:t>
            </a:r>
          </a:p>
          <a:p>
            <a:pPr marL="0" indent="0">
              <a:lnSpc>
                <a:spcPct val="100000"/>
              </a:lnSpc>
              <a:buNone/>
            </a:pPr>
            <a:r>
              <a:rPr lang="fa-IR" sz="2600" b="0" dirty="0"/>
              <a:t>ملاقات </a:t>
            </a:r>
            <a:r>
              <a:rPr lang="fa-IR" sz="2600" b="0" dirty="0" smtClean="0"/>
              <a:t>روزهاي </a:t>
            </a:r>
            <a:r>
              <a:rPr lang="fa-IR" sz="2600" b="0" dirty="0"/>
              <a:t>1 تا </a:t>
            </a:r>
            <a:r>
              <a:rPr lang="fa-IR" sz="2600" b="0" dirty="0" smtClean="0"/>
              <a:t>3 - ملاقات روزهاي </a:t>
            </a:r>
            <a:r>
              <a:rPr lang="fa-IR" sz="2600" b="0" dirty="0"/>
              <a:t>10 تا 15 </a:t>
            </a:r>
            <a:r>
              <a:rPr lang="fa-IR" sz="2600" b="0" dirty="0" smtClean="0"/>
              <a:t>- ملاقات روزهاي </a:t>
            </a:r>
            <a:r>
              <a:rPr lang="fa-IR" sz="2600" b="0" dirty="0"/>
              <a:t>30 تا 42 پس از زايمان</a:t>
            </a:r>
          </a:p>
          <a:p>
            <a:pPr marL="0" indent="0">
              <a:lnSpc>
                <a:spcPct val="100000"/>
              </a:lnSpc>
              <a:buNone/>
            </a:pPr>
            <a:r>
              <a:rPr lang="fa-IR" sz="2800" b="0" dirty="0"/>
              <a:t> 21. براي مادري که در بیمارستان زايمان مي کند، مراقبت پس از زايمان در بیمارستان را مي توان مراقبت نوبت اول پس از زايمان محسوب کرد.</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64492509"/>
      </p:ext>
    </p:extLst>
  </p:cSld>
  <p:clrMapOvr>
    <a:masterClrMapping/>
  </p:clrMapOvr>
  <mc:AlternateContent xmlns:mc="http://schemas.openxmlformats.org/markup-compatibility/2006" xmlns:p14="http://schemas.microsoft.com/office/powerpoint/2010/main">
    <mc:Choice Requires="p14">
      <p:transition spd="slow" p14:dur="2000" advTm="36663"/>
    </mc:Choice>
    <mc:Fallback xmlns="">
      <p:transition spd="slow" advTm="366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جداول راهنمای مراقبت های بارداری و پس از زایمان</a:t>
            </a:r>
            <a:endParaRPr lang="en-US" dirty="0"/>
          </a:p>
        </p:txBody>
      </p:sp>
      <p:sp>
        <p:nvSpPr>
          <p:cNvPr id="4" name="Content Placeholder 3"/>
          <p:cNvSpPr>
            <a:spLocks noGrp="1"/>
          </p:cNvSpPr>
          <p:nvPr>
            <p:ph sz="half" idx="2"/>
          </p:nvPr>
        </p:nvSpPr>
        <p:spPr>
          <a:xfrm>
            <a:off x="6161313" y="1539288"/>
            <a:ext cx="5336143" cy="2026872"/>
          </a:xfrm>
        </p:spPr>
        <p:txBody>
          <a:bodyPr>
            <a:noAutofit/>
          </a:bodyPr>
          <a:lstStyle/>
          <a:p>
            <a:pPr marL="0" indent="0" algn="justLow">
              <a:buNone/>
            </a:pPr>
            <a:r>
              <a:rPr lang="fa-IR" altLang="en-US" dirty="0"/>
              <a:t>برای مرور کلی و سریع خدماتی که به مادرارائه می </a:t>
            </a:r>
            <a:r>
              <a:rPr lang="fa-IR" altLang="en-US" dirty="0" smtClean="0"/>
              <a:t>شود به کار می رود. در این جداول براساس </a:t>
            </a:r>
            <a:r>
              <a:rPr lang="fa-IR" altLang="en-US" dirty="0"/>
              <a:t>نوع و زمان انجام مراقبت تقسیم بندی خدمات صورت گرفته است</a:t>
            </a:r>
            <a:r>
              <a:rPr lang="fa-IR" altLang="en-US" dirty="0" smtClean="0"/>
              <a:t>.</a:t>
            </a:r>
            <a:endParaRPr lang="fa-IR" dirty="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0749" r="17074" b="6347"/>
          <a:stretch/>
        </p:blipFill>
        <p:spPr>
          <a:xfrm>
            <a:off x="6161313" y="3792510"/>
            <a:ext cx="5336144" cy="2458387"/>
          </a:xfrm>
          <a:prstGeom prst="rect">
            <a:avLst/>
          </a:prstGeom>
        </p:spPr>
      </p:pic>
      <p:pic>
        <p:nvPicPr>
          <p:cNvPr id="13" name="Content Placeholder 12"/>
          <p:cNvPicPr>
            <a:picLocks noGrp="1" noChangeAspect="1"/>
          </p:cNvPicPr>
          <p:nvPr>
            <p:ph sz="half" idx="1"/>
          </p:nvPr>
        </p:nvPicPr>
        <p:blipFill rotWithShape="1">
          <a:blip r:embed="rId7" cstate="print">
            <a:extLst>
              <a:ext uri="{28A0092B-C50C-407E-A947-70E740481C1C}">
                <a14:useLocalDpi xmlns:a14="http://schemas.microsoft.com/office/drawing/2010/main" val="0"/>
              </a:ext>
            </a:extLst>
          </a:blip>
          <a:srcRect l="3104" t="18676" r="2882" b="14033"/>
          <a:stretch/>
        </p:blipFill>
        <p:spPr>
          <a:xfrm>
            <a:off x="694544" y="1504268"/>
            <a:ext cx="5216577" cy="4831533"/>
          </a:xfrm>
        </p:spPr>
      </p:pic>
    </p:spTree>
    <p:extLst>
      <p:ext uri="{BB962C8B-B14F-4D97-AF65-F5344CB8AC3E}">
        <p14:creationId xmlns:p14="http://schemas.microsoft.com/office/powerpoint/2010/main" val="2103084412"/>
      </p:ext>
    </p:extLst>
  </p:cSld>
  <p:clrMapOvr>
    <a:masterClrMapping/>
  </p:clrMapOvr>
  <mc:AlternateContent xmlns:mc="http://schemas.openxmlformats.org/markup-compatibility/2006" xmlns:p14="http://schemas.microsoft.com/office/powerpoint/2010/main">
    <mc:Choice Requires="p14">
      <p:transition spd="slow" p14:dur="2000" advTm="22591"/>
    </mc:Choice>
    <mc:Fallback xmlns="">
      <p:transition spd="slow" advTm="225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a-IR" dirty="0" smtClean="0"/>
              <a:t>    توجه :</a:t>
            </a:r>
          </a:p>
          <a:p>
            <a:endParaRPr lang="fa-IR" dirty="0"/>
          </a:p>
          <a:p>
            <a:pPr marL="0" indent="0" algn="ctr">
              <a:buNone/>
            </a:pPr>
            <a:r>
              <a:rPr lang="fa-IR" dirty="0" smtClean="0"/>
              <a:t>استفاده </a:t>
            </a:r>
            <a:r>
              <a:rPr lang="fa-IR" dirty="0"/>
              <a:t>از اين مجموعه بدون به کارگیري فرم هاي ثبت و ارجاع و پیگیري </a:t>
            </a:r>
            <a:r>
              <a:rPr lang="fa-IR" dirty="0" smtClean="0"/>
              <a:t>مادر در سامانه پرونده الکترونیک  موثرنخواهد بود</a:t>
            </a:r>
            <a:r>
              <a:rPr lang="fa-IR" dirty="0"/>
              <a:t>.</a:t>
            </a:r>
          </a:p>
          <a:p>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881561"/>
      </p:ext>
    </p:extLst>
  </p:cSld>
  <p:clrMapOvr>
    <a:masterClrMapping/>
  </p:clrMapOvr>
  <mc:AlternateContent xmlns:mc="http://schemas.openxmlformats.org/markup-compatibility/2006" xmlns:p14="http://schemas.microsoft.com/office/powerpoint/2010/main">
    <mc:Choice Requires="p14">
      <p:transition spd="slow" p14:dur="2000" advTm="16245"/>
    </mc:Choice>
    <mc:Fallback xmlns="">
      <p:transition spd="slow" advTm="16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b="1" dirty="0">
                <a:cs typeface="B Yagut" panose="00000400000000000000" pitchFamily="2" charset="-78"/>
              </a:rPr>
              <a:t> مشخصات سند</a:t>
            </a:r>
            <a:endParaRPr lang="en-US" b="1" dirty="0">
              <a:cs typeface="B Yagut" panose="00000400000000000000" pitchFamily="2" charset="-78"/>
            </a:endParaRPr>
          </a:p>
        </p:txBody>
      </p:sp>
      <p:sp>
        <p:nvSpPr>
          <p:cNvPr id="5" name="Text Placeholder 4"/>
          <p:cNvSpPr>
            <a:spLocks noGrp="1"/>
          </p:cNvSpPr>
          <p:nvPr>
            <p:ph type="body" idx="1"/>
          </p:nvPr>
        </p:nvSpPr>
        <p:spPr/>
        <p:txBody>
          <a:bodyPr/>
          <a:lstStyle/>
          <a:p>
            <a:pPr algn="r" rtl="1"/>
            <a:r>
              <a:rPr lang="fa-IR" dirty="0">
                <a:cs typeface="B Yagut" panose="00000400000000000000" pitchFamily="2" charset="-78"/>
              </a:rPr>
              <a:t>مشخصات مدرس یا مدرسین</a:t>
            </a:r>
          </a:p>
        </p:txBody>
      </p:sp>
      <p:sp>
        <p:nvSpPr>
          <p:cNvPr id="6" name="Content Placeholder 5"/>
          <p:cNvSpPr>
            <a:spLocks noGrp="1"/>
          </p:cNvSpPr>
          <p:nvPr>
            <p:ph sz="half" idx="2"/>
          </p:nvPr>
        </p:nvSpPr>
        <p:spPr/>
        <p:txBody>
          <a:bodyPr>
            <a:normAutofit/>
          </a:bodyPr>
          <a:lstStyle/>
          <a:p>
            <a:pPr algn="r" rtl="1"/>
            <a:r>
              <a:rPr lang="fa-IR" sz="2000" dirty="0">
                <a:cs typeface="B Yagut" panose="00000400000000000000" pitchFamily="2" charset="-78"/>
              </a:rPr>
              <a:t>تصویر پرسنلی مدرس:</a:t>
            </a:r>
          </a:p>
          <a:p>
            <a:pPr marL="0" indent="0" algn="r" rtl="1">
              <a:buNone/>
            </a:pPr>
            <a:endParaRPr lang="fa-IR" sz="2000" dirty="0">
              <a:cs typeface="B Yagut" panose="00000400000000000000" pitchFamily="2" charset="-78"/>
            </a:endParaRPr>
          </a:p>
          <a:p>
            <a:pPr algn="r" rtl="1"/>
            <a:r>
              <a:rPr lang="fa-IR" sz="2000" dirty="0">
                <a:cs typeface="B Yagut" panose="00000400000000000000" pitchFamily="2" charset="-78"/>
              </a:rPr>
              <a:t>نام و نام خانوادگی مدرس: </a:t>
            </a:r>
            <a:r>
              <a:rPr lang="fa-IR" sz="2000" dirty="0" smtClean="0">
                <a:cs typeface="B Yagut" panose="00000400000000000000" pitchFamily="2" charset="-78"/>
              </a:rPr>
              <a:t>شبنم امامیان</a:t>
            </a:r>
            <a:endParaRPr lang="fa-IR" sz="2000" dirty="0">
              <a:cs typeface="B Yagut" panose="00000400000000000000" pitchFamily="2" charset="-78"/>
            </a:endParaRPr>
          </a:p>
          <a:p>
            <a:pPr algn="r" rtl="1"/>
            <a:r>
              <a:rPr lang="fa-IR" sz="2000" dirty="0">
                <a:cs typeface="B Yagut" panose="00000400000000000000" pitchFamily="2" charset="-78"/>
              </a:rPr>
              <a:t>مدرک تحصیلی: کارشناس </a:t>
            </a:r>
            <a:r>
              <a:rPr lang="fa-IR" sz="2000" dirty="0" smtClean="0">
                <a:cs typeface="B Yagut" panose="00000400000000000000" pitchFamily="2" charset="-78"/>
              </a:rPr>
              <a:t>مامایی</a:t>
            </a:r>
            <a:endParaRPr lang="fa-IR" sz="2000" dirty="0">
              <a:cs typeface="B Yagut" panose="00000400000000000000" pitchFamily="2" charset="-78"/>
            </a:endParaRPr>
          </a:p>
          <a:p>
            <a:pPr algn="r" rtl="1"/>
            <a:r>
              <a:rPr lang="fa-IR" sz="2000" dirty="0">
                <a:cs typeface="B Yagut" panose="00000400000000000000" pitchFamily="2" charset="-78"/>
              </a:rPr>
              <a:t>موقعیت اشتغال سازمانی مدرس: مربی مرکز آموزش بهورزی </a:t>
            </a:r>
            <a:r>
              <a:rPr lang="fa-IR" sz="2000" dirty="0" smtClean="0">
                <a:cs typeface="B Yagut" panose="00000400000000000000" pitchFamily="2" charset="-78"/>
              </a:rPr>
              <a:t>شهرستان مشهد </a:t>
            </a:r>
            <a:r>
              <a:rPr lang="fa-IR" sz="2000" dirty="0">
                <a:cs typeface="B Yagut" panose="00000400000000000000" pitchFamily="2" charset="-78"/>
              </a:rPr>
              <a:t>دانشگاه علوم پزشکی و خدمات بهداشتی </a:t>
            </a:r>
            <a:r>
              <a:rPr lang="fa-IR" sz="2000" dirty="0" smtClean="0">
                <a:cs typeface="B Yagut" panose="00000400000000000000" pitchFamily="2" charset="-78"/>
              </a:rPr>
              <a:t>درمانی مشهد</a:t>
            </a:r>
            <a:endParaRPr lang="fa-IR" sz="2000" dirty="0">
              <a:cs typeface="B Yagut" panose="00000400000000000000" pitchFamily="2" charset="-78"/>
            </a:endParaRPr>
          </a:p>
          <a:p>
            <a:pPr algn="r" rtl="1"/>
            <a:endParaRPr lang="en-US" sz="2000" dirty="0">
              <a:cs typeface="B Yagut" panose="00000400000000000000" pitchFamily="2" charset="-78"/>
            </a:endParaRPr>
          </a:p>
        </p:txBody>
      </p:sp>
      <p:sp>
        <p:nvSpPr>
          <p:cNvPr id="7" name="Text Placeholder 6"/>
          <p:cNvSpPr>
            <a:spLocks noGrp="1"/>
          </p:cNvSpPr>
          <p:nvPr>
            <p:ph type="body" sz="quarter" idx="3"/>
          </p:nvPr>
        </p:nvSpPr>
        <p:spPr/>
        <p:txBody>
          <a:bodyPr/>
          <a:lstStyle/>
          <a:p>
            <a:pPr algn="r" rtl="1"/>
            <a:r>
              <a:rPr lang="fa-IR" dirty="0">
                <a:cs typeface="B Yagut" panose="00000400000000000000" pitchFamily="2" charset="-78"/>
              </a:rPr>
              <a:t>مشخصات بسته آموزشی</a:t>
            </a:r>
          </a:p>
        </p:txBody>
      </p:sp>
      <p:sp>
        <p:nvSpPr>
          <p:cNvPr id="8" name="Content Placeholder 7"/>
          <p:cNvSpPr>
            <a:spLocks noGrp="1"/>
          </p:cNvSpPr>
          <p:nvPr>
            <p:ph sz="quarter" idx="4"/>
          </p:nvPr>
        </p:nvSpPr>
        <p:spPr/>
        <p:txBody>
          <a:bodyPr>
            <a:normAutofit/>
          </a:bodyPr>
          <a:lstStyle/>
          <a:p>
            <a:pPr algn="r" rtl="1"/>
            <a:r>
              <a:rPr lang="fa-IR" sz="2000" dirty="0">
                <a:cs typeface="B Yagut" panose="00000400000000000000" pitchFamily="2" charset="-78"/>
              </a:rPr>
              <a:t>حیطه درس: </a:t>
            </a:r>
            <a:r>
              <a:rPr lang="fa-IR" sz="2000" dirty="0" smtClean="0">
                <a:cs typeface="B Yagut" panose="00000400000000000000" pitchFamily="2" charset="-78"/>
              </a:rPr>
              <a:t>مراقبت های ادغام یافته سلامت مادران</a:t>
            </a:r>
            <a:endParaRPr lang="fa-IR" sz="2000" dirty="0">
              <a:cs typeface="B Yagut" panose="00000400000000000000" pitchFamily="2" charset="-78"/>
            </a:endParaRPr>
          </a:p>
          <a:p>
            <a:pPr algn="r"/>
            <a:r>
              <a:rPr lang="fa-IR" sz="2000" dirty="0"/>
              <a:t>تاریخ آخرین بازنگری: </a:t>
            </a:r>
            <a:r>
              <a:rPr lang="fa-IR" sz="2000" dirty="0" smtClean="0">
                <a:cs typeface="B Yagut" panose="00000400000000000000" pitchFamily="2" charset="-78"/>
              </a:rPr>
              <a:t>11 تیر1399</a:t>
            </a:r>
            <a:endParaRPr lang="fa-IR" sz="2000" dirty="0">
              <a:cs typeface="B Yagut" panose="00000400000000000000" pitchFamily="2" charset="-78"/>
            </a:endParaRPr>
          </a:p>
          <a:p>
            <a:pPr algn="r" rtl="1"/>
            <a:r>
              <a:rPr lang="fa-IR" sz="2000" dirty="0">
                <a:cs typeface="B Yagut" panose="00000400000000000000" pitchFamily="2" charset="-78"/>
              </a:rPr>
              <a:t>نوبت تهیه: </a:t>
            </a:r>
            <a:r>
              <a:rPr lang="fa-IR" sz="2000" dirty="0" smtClean="0">
                <a:cs typeface="B Yagut" panose="00000400000000000000" pitchFamily="2" charset="-78"/>
              </a:rPr>
              <a:t>2</a:t>
            </a:r>
            <a:endParaRPr lang="fa-IR" sz="2000" dirty="0">
              <a:cs typeface="B Yagut" panose="00000400000000000000" pitchFamily="2" charset="-78"/>
            </a:endParaRPr>
          </a:p>
          <a:p>
            <a:pPr algn="r"/>
            <a:r>
              <a:rPr lang="fa-IR" sz="2000" dirty="0">
                <a:cs typeface="B Yagut" panose="00000400000000000000" pitchFamily="2" charset="-78"/>
              </a:rPr>
              <a:t> نام فایل: </a:t>
            </a:r>
            <a:endParaRPr lang="fa-IR" sz="2000" dirty="0" smtClean="0">
              <a:cs typeface="B Yagut" panose="00000400000000000000" pitchFamily="2" charset="-78"/>
            </a:endParaRPr>
          </a:p>
          <a:p>
            <a:pPr marL="0" indent="0" algn="l" rtl="0">
              <a:buNone/>
            </a:pPr>
            <a:r>
              <a:rPr lang="en-US" sz="2000" dirty="0" smtClean="0"/>
              <a:t>Mc-1.1- ashnayi-</a:t>
            </a:r>
            <a:r>
              <a:rPr lang="en-US" sz="2000" dirty="0" err="1" smtClean="0"/>
              <a:t>ba</a:t>
            </a:r>
            <a:r>
              <a:rPr lang="en-US" sz="2000" dirty="0" smtClean="0"/>
              <a:t> –</a:t>
            </a:r>
            <a:r>
              <a:rPr lang="en-US" sz="2000" dirty="0" err="1" smtClean="0"/>
              <a:t>khadamat</a:t>
            </a:r>
            <a:r>
              <a:rPr lang="en-US" sz="2000" dirty="0" smtClean="0"/>
              <a:t> –</a:t>
            </a:r>
            <a:r>
              <a:rPr lang="en-US" sz="2000" dirty="0" err="1" smtClean="0"/>
              <a:t>madar</a:t>
            </a:r>
            <a:r>
              <a:rPr lang="en-US" sz="2000" dirty="0" smtClean="0"/>
              <a:t> -</a:t>
            </a:r>
            <a:r>
              <a:rPr lang="en-US" sz="2000" dirty="0" err="1" smtClean="0"/>
              <a:t>imn-moshavrh</a:t>
            </a:r>
            <a:r>
              <a:rPr lang="en-US" sz="2000" dirty="0" smtClean="0"/>
              <a:t> –ghabl-va-hin-bardari-komk-b-zayman-va-moraghbt-pas-az-zaiman-fasle 1-bakhsh1-edi 2</a:t>
            </a:r>
            <a:endParaRPr lang="en-US" sz="1800" i="1" dirty="0">
              <a:cs typeface="B Yagut" panose="00000400000000000000"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748" y="2505075"/>
            <a:ext cx="1054304" cy="814387"/>
          </a:xfrm>
          <a:prstGeom prst="rect">
            <a:avLst/>
          </a:prstGeom>
        </p:spPr>
      </p:pic>
      <p:pic>
        <p:nvPicPr>
          <p:cNvPr id="21" name="Audio 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62082954"/>
      </p:ext>
    </p:extLst>
  </p:cSld>
  <p:clrMapOvr>
    <a:masterClrMapping/>
  </p:clrMapOvr>
  <mc:AlternateContent xmlns:mc="http://schemas.openxmlformats.org/markup-compatibility/2006" xmlns:p14="http://schemas.microsoft.com/office/powerpoint/2010/main">
    <mc:Choice Requires="p14">
      <p:transition spd="slow" p14:dur="2000" advTm="63130"/>
    </mc:Choice>
    <mc:Fallback xmlns="">
      <p:transition spd="slow" advTm="63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133600" y="1447801"/>
            <a:ext cx="7772400" cy="1470025"/>
          </a:xfrm>
        </p:spPr>
        <p:txBody>
          <a:bodyPr>
            <a:normAutofit fontScale="90000"/>
          </a:bodyPr>
          <a:lstStyle/>
          <a:p>
            <a:pPr rtl="1"/>
            <a:r>
              <a:rPr lang="fa-IR" b="1" dirty="0">
                <a:cs typeface="B Yagut" panose="00000400000000000000" pitchFamily="2" charset="-78"/>
              </a:rPr>
              <a:t> لطفاً نظرات و پیشنهادات خود پیرامون این بسته آموزشی را به آدرس زیر </a:t>
            </a:r>
            <a:r>
              <a:rPr lang="fa-IR" b="1">
                <a:cs typeface="B Yagut" panose="00000400000000000000" pitchFamily="2" charset="-78"/>
              </a:rPr>
              <a:t>ارسال </a:t>
            </a:r>
            <a:r>
              <a:rPr lang="fa-IR" b="1" smtClean="0">
                <a:cs typeface="B Yagut" panose="00000400000000000000" pitchFamily="2" charset="-78"/>
              </a:rPr>
              <a:t>کنید.</a:t>
            </a:r>
            <a:endParaRPr lang="en-US" b="1" dirty="0">
              <a:cs typeface="B Yagut" panose="00000400000000000000" pitchFamily="2" charset="-78"/>
            </a:endParaRPr>
          </a:p>
        </p:txBody>
      </p:sp>
      <p:sp>
        <p:nvSpPr>
          <p:cNvPr id="5" name="Subtitle 4"/>
          <p:cNvSpPr>
            <a:spLocks noGrp="1"/>
          </p:cNvSpPr>
          <p:nvPr>
            <p:ph type="subTitle" idx="1"/>
          </p:nvPr>
        </p:nvSpPr>
        <p:spPr>
          <a:xfrm>
            <a:off x="2895600" y="3200400"/>
            <a:ext cx="6400800" cy="1752600"/>
          </a:xfrm>
        </p:spPr>
        <p:txBody>
          <a:bodyPr>
            <a:normAutofit/>
          </a:bodyPr>
          <a:lstStyle/>
          <a:p>
            <a:pPr rtl="1"/>
            <a:r>
              <a:rPr lang="fa-IR" dirty="0">
                <a:solidFill>
                  <a:schemeClr val="tx1"/>
                </a:solidFill>
                <a:cs typeface="B Yagut" panose="00000400000000000000" pitchFamily="2" charset="-78"/>
              </a:rPr>
              <a:t> </a:t>
            </a:r>
            <a:r>
              <a:rPr lang="fa-IR" dirty="0" smtClean="0">
                <a:solidFill>
                  <a:schemeClr val="tx1"/>
                </a:solidFill>
                <a:cs typeface="B Yagut" panose="00000400000000000000" pitchFamily="2" charset="-78"/>
              </a:rPr>
              <a:t>معاونت بهداشتی دانشگاه </a:t>
            </a:r>
            <a:r>
              <a:rPr lang="fa-IR" dirty="0">
                <a:solidFill>
                  <a:schemeClr val="tx1"/>
                </a:solidFill>
                <a:cs typeface="B Yagut" panose="00000400000000000000" pitchFamily="2" charset="-78"/>
              </a:rPr>
              <a:t>علوم پزشکی و خدمات بهداشتی درمانی </a:t>
            </a:r>
            <a:r>
              <a:rPr lang="fa-IR" dirty="0" smtClean="0">
                <a:solidFill>
                  <a:schemeClr val="tx1"/>
                </a:solidFill>
                <a:cs typeface="B Yagut" panose="00000400000000000000" pitchFamily="2" charset="-78"/>
              </a:rPr>
              <a:t>مشهد</a:t>
            </a:r>
            <a:r>
              <a:rPr lang="en-US" dirty="0" smtClean="0">
                <a:solidFill>
                  <a:schemeClr val="tx1"/>
                </a:solidFill>
                <a:cs typeface="B Yagut" panose="00000400000000000000" pitchFamily="2" charset="-78"/>
              </a:rPr>
              <a:t> </a:t>
            </a:r>
            <a:r>
              <a:rPr lang="fa-IR" dirty="0" smtClean="0">
                <a:solidFill>
                  <a:schemeClr val="tx1"/>
                </a:solidFill>
                <a:cs typeface="B Yagut" panose="00000400000000000000" pitchFamily="2" charset="-78"/>
              </a:rPr>
              <a:t>واحد آموزش بهورزی </a:t>
            </a:r>
            <a:endParaRPr lang="fa-IR" dirty="0">
              <a:solidFill>
                <a:schemeClr val="tx1"/>
              </a:solidFill>
              <a:cs typeface="B Yagut" panose="00000400000000000000" pitchFamily="2" charset="-78"/>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52580370"/>
      </p:ext>
    </p:extLst>
  </p:cSld>
  <p:clrMapOvr>
    <a:masterClrMapping/>
  </p:clrMapOvr>
  <mc:AlternateContent xmlns:mc="http://schemas.openxmlformats.org/markup-compatibility/2006" xmlns:p14="http://schemas.microsoft.com/office/powerpoint/2010/main">
    <mc:Choice Requires="p14">
      <p:transition spd="slow" p14:dur="2000" advTm="6839"/>
    </mc:Choice>
    <mc:Fallback xmlns="">
      <p:transition spd="slow" advTm="6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rtl="1"/>
            <a:r>
              <a:rPr lang="fa-IR" b="1" dirty="0">
                <a:cs typeface="B Yagut" panose="00000400000000000000" pitchFamily="2" charset="-78"/>
              </a:rPr>
              <a:t> اهداف آموزشی</a:t>
            </a:r>
            <a:endParaRPr lang="en-US" b="1" dirty="0">
              <a:cs typeface="B Yagut" panose="00000400000000000000" pitchFamily="2" charset="-78"/>
            </a:endParaRPr>
          </a:p>
        </p:txBody>
      </p:sp>
      <p:sp>
        <p:nvSpPr>
          <p:cNvPr id="8" name="Content Placeholder 7"/>
          <p:cNvSpPr>
            <a:spLocks noGrp="1"/>
          </p:cNvSpPr>
          <p:nvPr>
            <p:ph idx="1"/>
          </p:nvPr>
        </p:nvSpPr>
        <p:spPr/>
        <p:txBody>
          <a:bodyPr>
            <a:normAutofit/>
          </a:bodyPr>
          <a:lstStyle/>
          <a:p>
            <a:pPr marL="0" indent="0">
              <a:buNone/>
            </a:pPr>
            <a:r>
              <a:rPr lang="fa-IR" b="0" dirty="0"/>
              <a:t>انتظار می‌رود فراگیر پس از مطالعه این درس بتوانند</a:t>
            </a:r>
            <a:r>
              <a:rPr lang="fa-IR" b="0" dirty="0" smtClean="0"/>
              <a:t>:</a:t>
            </a:r>
          </a:p>
          <a:p>
            <a:pPr lvl="0"/>
            <a:r>
              <a:rPr lang="fa-IR" b="0" dirty="0"/>
              <a:t>مراحل مراقبت دوران بارداری را براساس مجموعه مراقبت های ادغام یافته سلامت مادران  نام ببرند.</a:t>
            </a:r>
            <a:endParaRPr lang="en-US" b="0" dirty="0"/>
          </a:p>
          <a:p>
            <a:pPr lvl="0"/>
            <a:r>
              <a:rPr lang="fa-IR" b="0" dirty="0"/>
              <a:t>مفهوم رنگها را براساس مجموعه مراقبت های ادغام یافته سلامت مادران توضیح دهند.</a:t>
            </a:r>
          </a:p>
          <a:p>
            <a:pPr lvl="0"/>
            <a:r>
              <a:rPr lang="fa-IR" b="0" dirty="0"/>
              <a:t>تعاریف مراقبت های دوران بارداری را بیان کنند</a:t>
            </a:r>
            <a:r>
              <a:rPr lang="fa-IR" b="0" dirty="0" smtClean="0"/>
              <a:t>.</a:t>
            </a:r>
            <a:endParaRPr lang="fa-IR" b="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59112986"/>
      </p:ext>
    </p:extLst>
  </p:cSld>
  <p:clrMapOvr>
    <a:masterClrMapping/>
  </p:clrMapOvr>
  <mc:AlternateContent xmlns:mc="http://schemas.openxmlformats.org/markup-compatibility/2006" xmlns:p14="http://schemas.microsoft.com/office/powerpoint/2010/main">
    <mc:Choice Requires="p14">
      <p:transition spd="slow" p14:dur="2000" advTm="22902"/>
    </mc:Choice>
    <mc:Fallback xmlns="">
      <p:transition spd="slow" advTm="22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rtl="1"/>
            <a:r>
              <a:rPr lang="fa-IR" b="1" dirty="0">
                <a:cs typeface="B Yagut" panose="00000400000000000000" pitchFamily="2" charset="-78"/>
              </a:rPr>
              <a:t>فهرست عناوین:</a:t>
            </a:r>
            <a:br>
              <a:rPr lang="fa-IR" b="1" dirty="0">
                <a:cs typeface="B Yagut" panose="00000400000000000000" pitchFamily="2" charset="-78"/>
              </a:rPr>
            </a:br>
            <a:endParaRPr lang="en-US" b="1" dirty="0">
              <a:cs typeface="B Yagut" panose="00000400000000000000" pitchFamily="2" charset="-78"/>
            </a:endParaRPr>
          </a:p>
        </p:txBody>
      </p:sp>
      <p:sp>
        <p:nvSpPr>
          <p:cNvPr id="8" name="Content Placeholder 7"/>
          <p:cNvSpPr>
            <a:spLocks noGrp="1"/>
          </p:cNvSpPr>
          <p:nvPr>
            <p:ph idx="1"/>
          </p:nvPr>
        </p:nvSpPr>
        <p:spPr>
          <a:xfrm>
            <a:off x="838200" y="1244184"/>
            <a:ext cx="10515600" cy="5111646"/>
          </a:xfrm>
        </p:spPr>
        <p:txBody>
          <a:bodyPr>
            <a:normAutofit fontScale="62500" lnSpcReduction="20000"/>
          </a:bodyPr>
          <a:lstStyle/>
          <a:p>
            <a:pPr marL="0" indent="0" algn="r" rtl="1">
              <a:buNone/>
            </a:pPr>
            <a:r>
              <a:rPr lang="fa-IR" sz="3800" b="0" dirty="0" smtClean="0"/>
              <a:t>بخش اول:</a:t>
            </a:r>
          </a:p>
          <a:p>
            <a:pPr algn="r" rtl="1"/>
            <a:r>
              <a:rPr lang="fa-IR" sz="3800" b="0" dirty="0" smtClean="0"/>
              <a:t>مقدمه</a:t>
            </a:r>
          </a:p>
          <a:p>
            <a:r>
              <a:rPr lang="fa-IR" sz="3800" b="0" dirty="0" smtClean="0"/>
              <a:t>آشنایی با </a:t>
            </a:r>
            <a:r>
              <a:rPr lang="fa-IR" sz="3800" b="0" dirty="0"/>
              <a:t>مجموعه مراقبت های ادغام یافته </a:t>
            </a:r>
            <a:r>
              <a:rPr lang="fa-IR" sz="3800" b="0" dirty="0" smtClean="0"/>
              <a:t>سلامت مادران</a:t>
            </a:r>
          </a:p>
          <a:p>
            <a:pPr algn="r" rtl="1"/>
            <a:r>
              <a:rPr lang="fa-IR" sz="3800" b="0" dirty="0" smtClean="0"/>
              <a:t>مراحل انجام مراقبت های معمول بارداری</a:t>
            </a:r>
          </a:p>
          <a:p>
            <a:pPr algn="r" rtl="1"/>
            <a:r>
              <a:rPr lang="fa-IR" sz="3800" b="0" dirty="0" smtClean="0"/>
              <a:t>اصول کلی</a:t>
            </a:r>
          </a:p>
          <a:p>
            <a:r>
              <a:rPr lang="fa-IR" sz="3800" b="0" dirty="0"/>
              <a:t>کاربرد جداول مراقبت های بارداری و پس از </a:t>
            </a:r>
            <a:r>
              <a:rPr lang="fa-IR" sz="3800" b="0" dirty="0" smtClean="0"/>
              <a:t>زایمان</a:t>
            </a:r>
          </a:p>
          <a:p>
            <a:pPr marL="0" indent="0">
              <a:buNone/>
            </a:pPr>
            <a:r>
              <a:rPr lang="fa-IR" sz="3800" b="0" dirty="0" smtClean="0"/>
              <a:t>بخش دوم:</a:t>
            </a:r>
            <a:endParaRPr lang="fa-IR" sz="3800" b="0" dirty="0"/>
          </a:p>
          <a:p>
            <a:pPr algn="r" rtl="1"/>
            <a:r>
              <a:rPr lang="fa-IR" sz="3800" b="0" dirty="0" smtClean="0"/>
              <a:t>تعاریف مراقبت های بارداری </a:t>
            </a:r>
          </a:p>
          <a:p>
            <a:pPr marL="0" indent="0" algn="r" rtl="1">
              <a:buNone/>
            </a:pPr>
            <a:r>
              <a:rPr lang="fa-IR" sz="3800" b="0" dirty="0" smtClean="0"/>
              <a:t>بخش سوم:</a:t>
            </a:r>
          </a:p>
          <a:p>
            <a:r>
              <a:rPr lang="fa-IR" sz="3800" b="0" dirty="0" smtClean="0"/>
              <a:t> ادامه تعاریف </a:t>
            </a:r>
            <a:r>
              <a:rPr lang="fa-IR" sz="3800" b="0" dirty="0"/>
              <a:t>مراقبت های بارداری </a:t>
            </a:r>
          </a:p>
          <a:p>
            <a:r>
              <a:rPr lang="fa-IR" sz="3800" b="0" dirty="0" smtClean="0"/>
              <a:t>خلاصه </a:t>
            </a:r>
            <a:r>
              <a:rPr lang="fa-IR" sz="3800" b="0" dirty="0"/>
              <a:t>مطالب و نتیجه گیری</a:t>
            </a:r>
          </a:p>
          <a:p>
            <a:r>
              <a:rPr lang="fa-IR" sz="3800" b="0" dirty="0"/>
              <a:t> پرسش و </a:t>
            </a:r>
            <a:r>
              <a:rPr lang="fa-IR" sz="3800" b="0" dirty="0" smtClean="0"/>
              <a:t>تمرین (</a:t>
            </a:r>
            <a:r>
              <a:rPr lang="fa-IR" sz="3800" b="0" dirty="0"/>
              <a:t>نظری – عملی)</a:t>
            </a:r>
          </a:p>
          <a:p>
            <a:r>
              <a:rPr lang="fa-IR" sz="3800" b="0" dirty="0"/>
              <a:t> فهرست منابع</a:t>
            </a:r>
          </a:p>
          <a:p>
            <a:pPr algn="r" rtl="1"/>
            <a:endParaRPr lang="fa-IR" b="0" dirty="0" smtClean="0"/>
          </a:p>
          <a:p>
            <a:pPr algn="r" rtl="1"/>
            <a:endParaRPr lang="fa-IR" b="0" dirty="0" smtClean="0"/>
          </a:p>
          <a:p>
            <a:pPr algn="r" rtl="1"/>
            <a:endParaRPr lang="en-US" b="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12600622"/>
      </p:ext>
    </p:extLst>
  </p:cSld>
  <p:clrMapOvr>
    <a:masterClrMapping/>
  </p:clrMapOvr>
  <mc:AlternateContent xmlns:mc="http://schemas.openxmlformats.org/markup-compatibility/2006" xmlns:p14="http://schemas.microsoft.com/office/powerpoint/2010/main">
    <mc:Choice Requires="p14">
      <p:transition spd="slow" p14:dur="2000" advTm="30171"/>
    </mc:Choice>
    <mc:Fallback xmlns="">
      <p:transition spd="slow" advTm="30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Yagut" panose="00000400000000000000" pitchFamily="2" charset="-78"/>
              </a:rPr>
              <a:t>مقدمه</a:t>
            </a:r>
            <a:endParaRPr lang="en-US" b="1" dirty="0">
              <a:cs typeface="B Yagut"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b="0" dirty="0" smtClean="0"/>
              <a:t>سال های متمادی دسترسی به مراقبت ها به عنوان اولویت نظام بهداشت و درمان، پوشش کمی مراقبت ها را به حد قابل توجهی افزایش داده است. از آن پس </a:t>
            </a:r>
            <a:r>
              <a:rPr lang="fa-IR" b="0" dirty="0"/>
              <a:t>بهبود کیفیت </a:t>
            </a:r>
            <a:r>
              <a:rPr lang="fa-IR" b="0" dirty="0" smtClean="0"/>
              <a:t>مورد </a:t>
            </a:r>
            <a:r>
              <a:rPr lang="fa-IR" b="0" dirty="0"/>
              <a:t>توجه سیاست گذاران برنامه سلامت قرار گرفت که از ارکان آن استاندارد کردن خدمات است</a:t>
            </a:r>
            <a:r>
              <a:rPr lang="fa-IR" b="0" dirty="0" smtClean="0"/>
              <a:t>.</a:t>
            </a:r>
          </a:p>
          <a:p>
            <a:pPr marL="0" indent="0" algn="just">
              <a:buNone/>
            </a:pPr>
            <a:r>
              <a:rPr lang="fa-IR" b="0" dirty="0" smtClean="0"/>
              <a:t>مجموعه مراقبت های ادغام یافته سلامت مادران با استفاده از منابع علمی معتبر دنیا وآخرین دستورالعمل های اداره سلامت مادران تدوین گردیده است. بهره گیری از آن در ارائه خدمت، برای ارائه دهندگان خدمت مفید و در ارتقائ سلامت مادران و بهبود شاخص های سلامت کشور موثر باشد.</a:t>
            </a:r>
            <a:endParaRPr lang="fa-IR" b="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2268992"/>
      </p:ext>
    </p:extLst>
  </p:cSld>
  <p:clrMapOvr>
    <a:masterClrMapping/>
  </p:clrMapOvr>
  <mc:AlternateContent xmlns:mc="http://schemas.openxmlformats.org/markup-compatibility/2006" xmlns:p14="http://schemas.microsoft.com/office/powerpoint/2010/main">
    <mc:Choice Requires="p14">
      <p:transition spd="slow" p14:dur="2000" advTm="49188"/>
    </mc:Choice>
    <mc:Fallback xmlns="">
      <p:transition spd="slow" advTm="491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ltLang="en-US" b="1" dirty="0"/>
              <a:t>آشنایی با </a:t>
            </a:r>
            <a:r>
              <a:rPr lang="ar-SA" altLang="en-US" b="1" dirty="0"/>
              <a:t>مجموعه مراقبت هاي ادغام يافته سلامت مادران</a:t>
            </a:r>
            <a:endParaRPr lang="en-US" dirty="0"/>
          </a:p>
        </p:txBody>
      </p:sp>
      <p:sp>
        <p:nvSpPr>
          <p:cNvPr id="3" name="Content Placeholder 2"/>
          <p:cNvSpPr>
            <a:spLocks noGrp="1"/>
          </p:cNvSpPr>
          <p:nvPr>
            <p:ph idx="1"/>
          </p:nvPr>
        </p:nvSpPr>
        <p:spPr/>
        <p:txBody>
          <a:bodyPr/>
          <a:lstStyle/>
          <a:p>
            <a:pPr marL="0" indent="0">
              <a:buNone/>
            </a:pPr>
            <a:r>
              <a:rPr lang="ar-SA" altLang="en-US" dirty="0"/>
              <a:t>اين مجموعه شامل :</a:t>
            </a:r>
            <a:endParaRPr lang="fa-IR" altLang="en-US" dirty="0"/>
          </a:p>
          <a:p>
            <a:pPr marL="0" indent="0" algn="just">
              <a:buNone/>
            </a:pPr>
            <a:r>
              <a:rPr lang="fa-IR" altLang="en-US" dirty="0" smtClean="0"/>
              <a:t>- </a:t>
            </a:r>
            <a:r>
              <a:rPr lang="ar-SA" altLang="en-US" dirty="0" smtClean="0"/>
              <a:t>جداول </a:t>
            </a:r>
            <a:r>
              <a:rPr lang="fa-IR" altLang="en-US" dirty="0" smtClean="0"/>
              <a:t>راهنمای </a:t>
            </a:r>
            <a:r>
              <a:rPr lang="ar-SA" altLang="en-US" dirty="0"/>
              <a:t>مراقبت هاي </a:t>
            </a:r>
            <a:r>
              <a:rPr lang="fa-IR" altLang="en-US" dirty="0"/>
              <a:t>پیش از بارداری، </a:t>
            </a:r>
            <a:r>
              <a:rPr lang="ar-SA" altLang="en-US" dirty="0"/>
              <a:t>بارداري و پس از زايمان</a:t>
            </a:r>
            <a:r>
              <a:rPr lang="fa-IR" altLang="en-US" dirty="0"/>
              <a:t> (مرور کلی و سریع)</a:t>
            </a:r>
          </a:p>
          <a:p>
            <a:pPr marL="0" indent="0" algn="just">
              <a:buNone/>
            </a:pPr>
            <a:r>
              <a:rPr lang="fa-IR" altLang="en-US" dirty="0" smtClean="0"/>
              <a:t>- الف) بخش مراقبت </a:t>
            </a:r>
            <a:r>
              <a:rPr lang="fa-IR" altLang="en-US" dirty="0"/>
              <a:t>های معمول </a:t>
            </a:r>
            <a:r>
              <a:rPr lang="fa-IR" altLang="en-US" dirty="0" smtClean="0"/>
              <a:t>بارداری</a:t>
            </a:r>
          </a:p>
          <a:p>
            <a:pPr marL="0" indent="0" algn="just">
              <a:buNone/>
            </a:pPr>
            <a:r>
              <a:rPr lang="fa-IR" altLang="en-US" dirty="0" smtClean="0"/>
              <a:t>- ب) بخش مراقبت های </a:t>
            </a:r>
            <a:r>
              <a:rPr lang="fa-IR" altLang="en-US" dirty="0"/>
              <a:t>معمول زایمان </a:t>
            </a:r>
            <a:r>
              <a:rPr lang="fa-IR" altLang="en-US" dirty="0" smtClean="0"/>
              <a:t>و بلافاصله </a:t>
            </a:r>
            <a:r>
              <a:rPr lang="fa-IR" altLang="en-US" dirty="0"/>
              <a:t>پس از زایمان </a:t>
            </a:r>
            <a:r>
              <a:rPr lang="fa-IR" altLang="en-US" dirty="0" smtClean="0"/>
              <a:t>(6 ساعت اول </a:t>
            </a:r>
            <a:r>
              <a:rPr lang="fa-IR" altLang="en-US" dirty="0"/>
              <a:t>پس از زایمان در منزل</a:t>
            </a:r>
            <a:r>
              <a:rPr lang="fa-IR" altLang="en-US" dirty="0" smtClean="0"/>
              <a:t>)</a:t>
            </a:r>
          </a:p>
          <a:p>
            <a:pPr marL="0" indent="0" algn="just">
              <a:buNone/>
            </a:pPr>
            <a:r>
              <a:rPr lang="fa-IR" altLang="en-US" dirty="0" smtClean="0"/>
              <a:t>- پ) بخش مراقبت </a:t>
            </a:r>
            <a:r>
              <a:rPr lang="fa-IR" altLang="en-US" dirty="0"/>
              <a:t>های معمول پس از </a:t>
            </a:r>
            <a:r>
              <a:rPr lang="fa-IR" altLang="en-US" dirty="0" smtClean="0"/>
              <a:t>زایمان</a:t>
            </a:r>
            <a:endParaRPr lang="fa-IR" altLang="en-US" dirty="0"/>
          </a:p>
          <a:p>
            <a:pPr marL="0" indent="0" algn="just">
              <a:buNone/>
            </a:pPr>
            <a:r>
              <a:rPr lang="fa-IR" altLang="en-US" dirty="0" smtClean="0"/>
              <a:t>- ت) بخش راهنما </a:t>
            </a:r>
            <a:r>
              <a:rPr lang="fa-IR" altLang="en-US" dirty="0"/>
              <a:t>و ضمائم</a:t>
            </a:r>
          </a:p>
          <a:p>
            <a:endParaRPr lang="en-US" dirty="0"/>
          </a:p>
        </p:txBody>
      </p:sp>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27647092"/>
      </p:ext>
    </p:extLst>
  </p:cSld>
  <p:clrMapOvr>
    <a:masterClrMapping/>
  </p:clrMapOvr>
  <mc:AlternateContent xmlns:mc="http://schemas.openxmlformats.org/markup-compatibility/2006" xmlns:p14="http://schemas.microsoft.com/office/powerpoint/2010/main">
    <mc:Choice Requires="p14">
      <p:transition spd="slow" p14:dur="2000" advTm="54757"/>
    </mc:Choice>
    <mc:Fallback xmlns="">
      <p:transition spd="slow" advTm="54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2727"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مراحل انجام مراقبت های معمول بارداری</a:t>
            </a:r>
            <a:endParaRPr lang="en-US" dirty="0"/>
          </a:p>
        </p:txBody>
      </p:sp>
      <p:graphicFrame>
        <p:nvGraphicFramePr>
          <p:cNvPr id="5" name="Object 2"/>
          <p:cNvGraphicFramePr>
            <a:graphicFrameLocks noGrp="1" noChangeAspect="1"/>
          </p:cNvGraphicFramePr>
          <p:nvPr>
            <p:ph sz="half" idx="1"/>
            <p:extLst>
              <p:ext uri="{D42A27DB-BD31-4B8C-83A1-F6EECF244321}">
                <p14:modId xmlns:p14="http://schemas.microsoft.com/office/powerpoint/2010/main" val="1650171377"/>
              </p:ext>
            </p:extLst>
          </p:nvPr>
        </p:nvGraphicFramePr>
        <p:xfrm>
          <a:off x="624840" y="1690688"/>
          <a:ext cx="4434840" cy="4725352"/>
        </p:xfrm>
        <a:graphic>
          <a:graphicData uri="http://schemas.openxmlformats.org/presentationml/2006/ole">
            <mc:AlternateContent xmlns:mc="http://schemas.openxmlformats.org/markup-compatibility/2006">
              <mc:Choice xmlns:v="urn:schemas-microsoft-com:vml" Requires="v">
                <p:oleObj spid="_x0000_s5152" r:id="rId5" imgW="13720320" imgH="8717760" progId="">
                  <p:embed/>
                </p:oleObj>
              </mc:Choice>
              <mc:Fallback>
                <p:oleObj r:id="rId5" imgW="13720320" imgH="87177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 y="1690688"/>
                        <a:ext cx="4434840" cy="4725352"/>
                      </a:xfrm>
                      <a:prstGeom prst="rect">
                        <a:avLst/>
                      </a:prstGeom>
                      <a:noFill/>
                      <a:extLst/>
                    </p:spPr>
                  </p:pic>
                </p:oleObj>
              </mc:Fallback>
            </mc:AlternateContent>
          </a:graphicData>
        </a:graphic>
      </p:graphicFrame>
      <p:sp>
        <p:nvSpPr>
          <p:cNvPr id="6" name="Content Placeholder 3"/>
          <p:cNvSpPr>
            <a:spLocks noGrp="1"/>
          </p:cNvSpPr>
          <p:nvPr>
            <p:ph sz="half" idx="2"/>
          </p:nvPr>
        </p:nvSpPr>
        <p:spPr>
          <a:xfrm>
            <a:off x="5059680" y="1825625"/>
            <a:ext cx="6294120" cy="4351338"/>
          </a:xfrm>
        </p:spPr>
        <p:txBody>
          <a:bodyPr>
            <a:normAutofit fontScale="85000" lnSpcReduction="10000"/>
          </a:bodyPr>
          <a:lstStyle/>
          <a:p>
            <a:pPr algn="r" rtl="1">
              <a:lnSpc>
                <a:spcPct val="100000"/>
              </a:lnSpc>
              <a:buFont typeface="Courier New" pitchFamily="49" charset="0"/>
              <a:buChar char="o"/>
            </a:pPr>
            <a:r>
              <a:rPr lang="fa-IR" altLang="en-US" sz="3000" dirty="0" smtClean="0"/>
              <a:t>خانه شماره 1- ارزیابی علایم خطرفوری</a:t>
            </a:r>
          </a:p>
          <a:p>
            <a:pPr algn="just" rtl="1">
              <a:lnSpc>
                <a:spcPct val="100000"/>
              </a:lnSpc>
              <a:buFont typeface="Courier New" pitchFamily="49" charset="0"/>
              <a:buChar char="o"/>
            </a:pPr>
            <a:r>
              <a:rPr lang="fa-IR" altLang="en-US" sz="3000" dirty="0" smtClean="0"/>
              <a:t>خانه شماره2- اقدام درصورت وجود علائم خطرفوری </a:t>
            </a:r>
          </a:p>
          <a:p>
            <a:pPr algn="just" rtl="1">
              <a:lnSpc>
                <a:spcPct val="100000"/>
              </a:lnSpc>
              <a:buFont typeface="Courier New" pitchFamily="49" charset="0"/>
              <a:buChar char="o"/>
            </a:pPr>
            <a:r>
              <a:rPr lang="fa-IR" altLang="en-US" sz="3000" dirty="0" smtClean="0"/>
              <a:t>خانه شماره 3- در صورت نداشتن علائم خطرفوری، ارزیابی مادر از طریق بررسی پرونده</a:t>
            </a:r>
            <a:r>
              <a:rPr lang="en-US" altLang="en-US" sz="3000" dirty="0" smtClean="0"/>
              <a:t> </a:t>
            </a:r>
            <a:r>
              <a:rPr lang="fa-IR" altLang="en-US" sz="3000" dirty="0" smtClean="0"/>
              <a:t>وآشنایی با وضعیت مادر (سئوال/ اندازه گیری/ معاینه)</a:t>
            </a:r>
          </a:p>
          <a:p>
            <a:pPr algn="just" rtl="1">
              <a:lnSpc>
                <a:spcPct val="100000"/>
              </a:lnSpc>
              <a:buFont typeface="Courier New" pitchFamily="49" charset="0"/>
              <a:buChar char="o"/>
            </a:pPr>
            <a:r>
              <a:rPr lang="fa-IR" altLang="en-US" sz="3000" dirty="0" smtClean="0"/>
              <a:t>خانه شماره 4- گروه بندی علائم و نشانه ها بر اساس نتایج ارزیابی </a:t>
            </a:r>
          </a:p>
          <a:p>
            <a:pPr algn="just" rtl="1">
              <a:lnSpc>
                <a:spcPct val="100000"/>
              </a:lnSpc>
              <a:buFont typeface="Courier New" pitchFamily="49" charset="0"/>
              <a:buChar char="o"/>
            </a:pPr>
            <a:r>
              <a:rPr lang="fa-IR" altLang="en-US" sz="3000" dirty="0" smtClean="0"/>
              <a:t>خانه شماره 5- اقدام برحسب نتیجه گروه بندی علائم ونشانه ها</a:t>
            </a:r>
            <a:endParaRPr lang="fa-IR" sz="3000"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7544680"/>
      </p:ext>
    </p:extLst>
  </p:cSld>
  <p:clrMapOvr>
    <a:masterClrMapping/>
  </p:clrMapOvr>
  <mc:AlternateContent xmlns:mc="http://schemas.openxmlformats.org/markup-compatibility/2006" xmlns:p14="http://schemas.microsoft.com/office/powerpoint/2010/main">
    <mc:Choice Requires="p14">
      <p:transition spd="slow" p14:dur="2000" advTm="75824"/>
    </mc:Choice>
    <mc:Fallback xmlns="">
      <p:transition spd="slow" advTm="75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مفهوم رنگها</a:t>
            </a:r>
            <a:r>
              <a:rPr lang="fa-IR" dirty="0"/>
              <a:t/>
            </a:r>
            <a:br>
              <a:rPr lang="fa-IR" dirty="0"/>
            </a:br>
            <a:endParaRPr lang="en-US" b="1" dirty="0"/>
          </a:p>
        </p:txBody>
      </p:sp>
      <p:sp>
        <p:nvSpPr>
          <p:cNvPr id="3" name="Content Placeholder 2"/>
          <p:cNvSpPr>
            <a:spLocks noGrp="1"/>
          </p:cNvSpPr>
          <p:nvPr>
            <p:ph idx="1"/>
          </p:nvPr>
        </p:nvSpPr>
        <p:spPr>
          <a:xfrm>
            <a:off x="885475" y="1554956"/>
            <a:ext cx="10515600" cy="4351338"/>
          </a:xfrm>
        </p:spPr>
        <p:txBody>
          <a:bodyPr>
            <a:normAutofit/>
          </a:bodyPr>
          <a:lstStyle/>
          <a:p>
            <a:endParaRPr lang="fa-IR" dirty="0" smtClean="0"/>
          </a:p>
          <a:p>
            <a:endParaRPr lang="fa-IR" dirty="0"/>
          </a:p>
          <a:p>
            <a:endParaRPr lang="fa-IR" dirty="0" smtClean="0"/>
          </a:p>
          <a:p>
            <a:endParaRPr lang="fa-IR" dirty="0" smtClean="0"/>
          </a:p>
          <a:p>
            <a:pPr marL="0" indent="0">
              <a:buNone/>
            </a:pPr>
            <a:r>
              <a:rPr lang="fa-IR" dirty="0" smtClean="0"/>
              <a:t>* در </a:t>
            </a:r>
            <a:r>
              <a:rPr lang="fa-IR" dirty="0"/>
              <a:t>موارد </a:t>
            </a:r>
            <a:r>
              <a:rPr lang="fa-IR" dirty="0" smtClean="0"/>
              <a:t>اعزام، </a:t>
            </a:r>
            <a:r>
              <a:rPr lang="fa-IR" dirty="0"/>
              <a:t>ارائه دهنده خدمت </a:t>
            </a:r>
            <a:r>
              <a:rPr lang="fa-IR" dirty="0" smtClean="0"/>
              <a:t>موظف است مادر و یا نوزاد را       ضمن اقدامات اولیه حین اعزام سریعا" با </a:t>
            </a:r>
            <a:r>
              <a:rPr lang="fa-IR" dirty="0"/>
              <a:t>آمبولانس به سطح بالاتر انتقال دهد. همچنین لازم است وضعیت به رابط مادر پرخطر اعلام گردد.</a:t>
            </a:r>
          </a:p>
          <a:p>
            <a:endParaRPr lang="en-US" dirty="0"/>
          </a:p>
        </p:txBody>
      </p:sp>
      <p:graphicFrame>
        <p:nvGraphicFramePr>
          <p:cNvPr id="5" name="Content Placeholder 7"/>
          <p:cNvGraphicFramePr>
            <a:graphicFrameLocks/>
          </p:cNvGraphicFramePr>
          <p:nvPr>
            <p:extLst>
              <p:ext uri="{D42A27DB-BD31-4B8C-83A1-F6EECF244321}">
                <p14:modId xmlns:p14="http://schemas.microsoft.com/office/powerpoint/2010/main" val="1388446774"/>
              </p:ext>
            </p:extLst>
          </p:nvPr>
        </p:nvGraphicFramePr>
        <p:xfrm>
          <a:off x="875522" y="1815983"/>
          <a:ext cx="10440955" cy="1548882"/>
        </p:xfrm>
        <a:graphic>
          <a:graphicData uri="http://schemas.openxmlformats.org/drawingml/2006/table">
            <a:tbl>
              <a:tblPr rtl="1" firstRow="1" bandRow="1">
                <a:tableStyleId>{5C22544A-7EE6-4342-B048-85BDC9FD1C3A}</a:tableStyleId>
              </a:tblPr>
              <a:tblGrid>
                <a:gridCol w="839755">
                  <a:extLst>
                    <a:ext uri="{9D8B030D-6E8A-4147-A177-3AD203B41FA5}">
                      <a16:colId xmlns:a16="http://schemas.microsoft.com/office/drawing/2014/main" xmlns="" val="20000"/>
                    </a:ext>
                  </a:extLst>
                </a:gridCol>
                <a:gridCol w="2062066">
                  <a:extLst>
                    <a:ext uri="{9D8B030D-6E8A-4147-A177-3AD203B41FA5}">
                      <a16:colId xmlns:a16="http://schemas.microsoft.com/office/drawing/2014/main" xmlns="" val="20001"/>
                    </a:ext>
                  </a:extLst>
                </a:gridCol>
                <a:gridCol w="5346441">
                  <a:extLst>
                    <a:ext uri="{9D8B030D-6E8A-4147-A177-3AD203B41FA5}">
                      <a16:colId xmlns:a16="http://schemas.microsoft.com/office/drawing/2014/main" xmlns="" val="20002"/>
                    </a:ext>
                  </a:extLst>
                </a:gridCol>
                <a:gridCol w="2192693">
                  <a:extLst>
                    <a:ext uri="{9D8B030D-6E8A-4147-A177-3AD203B41FA5}">
                      <a16:colId xmlns:a16="http://schemas.microsoft.com/office/drawing/2014/main" xmlns="" val="20003"/>
                    </a:ext>
                  </a:extLst>
                </a:gridCol>
              </a:tblGrid>
              <a:tr h="505070">
                <a:tc>
                  <a:txBody>
                    <a:bodyPr/>
                    <a:lstStyle/>
                    <a:p>
                      <a:pPr algn="ctr" rtl="1"/>
                      <a:r>
                        <a:rPr lang="fa-IR" sz="2400" dirty="0" smtClean="0">
                          <a:solidFill>
                            <a:schemeClr val="tx1"/>
                          </a:solidFill>
                        </a:rPr>
                        <a:t>رنگ</a:t>
                      </a:r>
                      <a:endParaRPr lang="fa-IR" sz="2400" dirty="0">
                        <a:solidFill>
                          <a:schemeClr val="tx1"/>
                        </a:solidFill>
                      </a:endParaRPr>
                    </a:p>
                  </a:txBody>
                  <a:tcPr>
                    <a:solidFill>
                      <a:schemeClr val="bg1">
                        <a:lumMod val="85000"/>
                      </a:schemeClr>
                    </a:solidFill>
                  </a:tcPr>
                </a:tc>
                <a:tc>
                  <a:txBody>
                    <a:bodyPr/>
                    <a:lstStyle/>
                    <a:p>
                      <a:pPr algn="ctr" rtl="1"/>
                      <a:r>
                        <a:rPr lang="fa-IR" sz="2400" dirty="0" smtClean="0">
                          <a:solidFill>
                            <a:schemeClr val="tx1"/>
                          </a:solidFill>
                        </a:rPr>
                        <a:t>مفهوم رنگ</a:t>
                      </a:r>
                      <a:endParaRPr lang="fa-IR" sz="2400" dirty="0">
                        <a:solidFill>
                          <a:schemeClr val="tx1"/>
                        </a:solidFill>
                      </a:endParaRPr>
                    </a:p>
                  </a:txBody>
                  <a:tcPr>
                    <a:solidFill>
                      <a:schemeClr val="bg1">
                        <a:lumMod val="85000"/>
                      </a:schemeClr>
                    </a:solidFill>
                  </a:tcPr>
                </a:tc>
                <a:tc>
                  <a:txBody>
                    <a:bodyPr/>
                    <a:lstStyle/>
                    <a:p>
                      <a:pPr algn="ctr" rtl="1"/>
                      <a:r>
                        <a:rPr lang="fa-IR" sz="2400" dirty="0" smtClean="0">
                          <a:solidFill>
                            <a:schemeClr val="tx1"/>
                          </a:solidFill>
                        </a:rPr>
                        <a:t>اقدام</a:t>
                      </a:r>
                      <a:endParaRPr lang="fa-IR" sz="2400" dirty="0">
                        <a:solidFill>
                          <a:schemeClr val="tx1"/>
                        </a:solidFill>
                      </a:endParaRPr>
                    </a:p>
                  </a:txBody>
                  <a:tcPr>
                    <a:solidFill>
                      <a:schemeClr val="bg1">
                        <a:lumMod val="85000"/>
                      </a:schemeClr>
                    </a:solidFill>
                  </a:tcPr>
                </a:tc>
                <a:tc>
                  <a:txBody>
                    <a:bodyPr/>
                    <a:lstStyle/>
                    <a:p>
                      <a:pPr algn="ctr" rtl="1"/>
                      <a:r>
                        <a:rPr lang="fa-IR" sz="2400" dirty="0" smtClean="0">
                          <a:solidFill>
                            <a:schemeClr val="tx1"/>
                          </a:solidFill>
                        </a:rPr>
                        <a:t>زمان پیگیری</a:t>
                      </a:r>
                      <a:endParaRPr lang="fa-IR" sz="2400" dirty="0">
                        <a:solidFill>
                          <a:schemeClr val="tx1"/>
                        </a:solidFill>
                      </a:endParaRPr>
                    </a:p>
                  </a:txBody>
                  <a:tcPr>
                    <a:solidFill>
                      <a:schemeClr val="bg1">
                        <a:lumMod val="85000"/>
                      </a:schemeClr>
                    </a:solidFill>
                  </a:tcPr>
                </a:tc>
                <a:extLst>
                  <a:ext uri="{0D108BD9-81ED-4DB2-BD59-A6C34878D82A}">
                    <a16:rowId xmlns:a16="http://schemas.microsoft.com/office/drawing/2014/main" xmlns="" val="10000"/>
                  </a:ext>
                </a:extLst>
              </a:tr>
              <a:tr h="1043812">
                <a:tc>
                  <a:txBody>
                    <a:bodyPr/>
                    <a:lstStyle/>
                    <a:p>
                      <a:pPr algn="ctr" rtl="1"/>
                      <a:r>
                        <a:rPr lang="fa-IR" sz="2500" dirty="0" smtClean="0"/>
                        <a:t>قرمز</a:t>
                      </a:r>
                      <a:endParaRPr lang="fa-IR" sz="2500" dirty="0"/>
                    </a:p>
                  </a:txBody>
                  <a:tcPr>
                    <a:solidFill>
                      <a:srgbClr val="FF7C80"/>
                    </a:solidFill>
                  </a:tcPr>
                </a:tc>
                <a:tc>
                  <a:txBody>
                    <a:bodyPr/>
                    <a:lstStyle/>
                    <a:p>
                      <a:pPr algn="ctr" rtl="1"/>
                      <a:r>
                        <a:rPr lang="fa-IR" sz="2500" dirty="0" smtClean="0"/>
                        <a:t>تهدید جان مادر و جنین/ نوزاد</a:t>
                      </a:r>
                      <a:endParaRPr lang="fa-IR" sz="2500" dirty="0"/>
                    </a:p>
                  </a:txBody>
                  <a:tcPr>
                    <a:solidFill>
                      <a:srgbClr val="FF7C80"/>
                    </a:solidFill>
                  </a:tcPr>
                </a:tc>
                <a:tc>
                  <a:txBody>
                    <a:bodyPr/>
                    <a:lstStyle/>
                    <a:p>
                      <a:pPr algn="ctr" rtl="1"/>
                      <a:r>
                        <a:rPr lang="fa-IR" sz="2500" dirty="0" smtClean="0"/>
                        <a:t>ارجاع فوری یا اعزام بلافاصله</a:t>
                      </a:r>
                      <a:r>
                        <a:rPr lang="fa-IR" sz="2500" baseline="0" dirty="0" smtClean="0"/>
                        <a:t> (بلافاصله مراجعه به نزدیکترین مرکز مجهز درمانی) *</a:t>
                      </a:r>
                      <a:endParaRPr lang="fa-IR" sz="2500" dirty="0"/>
                    </a:p>
                  </a:txBody>
                  <a:tcPr>
                    <a:solidFill>
                      <a:srgbClr val="FF7C80"/>
                    </a:solidFill>
                  </a:tcPr>
                </a:tc>
                <a:tc>
                  <a:txBody>
                    <a:bodyPr/>
                    <a:lstStyle/>
                    <a:p>
                      <a:pPr algn="ctr" rtl="1"/>
                      <a:r>
                        <a:rPr lang="fa-IR" sz="2500" dirty="0" smtClean="0"/>
                        <a:t>حداکثر تا 24 ساعت</a:t>
                      </a:r>
                      <a:endParaRPr lang="fa-IR" sz="2500" dirty="0"/>
                    </a:p>
                  </a:txBody>
                  <a:tcPr>
                    <a:solidFill>
                      <a:srgbClr val="FF7C80"/>
                    </a:solidFill>
                  </a:tcPr>
                </a:tc>
                <a:extLst>
                  <a:ext uri="{0D108BD9-81ED-4DB2-BD59-A6C34878D82A}">
                    <a16:rowId xmlns:a16="http://schemas.microsoft.com/office/drawing/2014/main" xmlns="" val="10001"/>
                  </a:ext>
                </a:extLst>
              </a:tr>
            </a:tbl>
          </a:graphicData>
        </a:graphic>
      </p:graphicFrame>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75839038"/>
      </p:ext>
    </p:extLst>
  </p:cSld>
  <p:clrMapOvr>
    <a:masterClrMapping/>
  </p:clrMapOvr>
  <mc:AlternateContent xmlns:mc="http://schemas.openxmlformats.org/markup-compatibility/2006" xmlns:p14="http://schemas.microsoft.com/office/powerpoint/2010/main">
    <mc:Choice Requires="p14">
      <p:transition spd="slow" p14:dur="2000" advTm="51477"/>
    </mc:Choice>
    <mc:Fallback xmlns="">
      <p:transition spd="slow" advTm="514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مفهوم </a:t>
            </a:r>
            <a:r>
              <a:rPr lang="fa-IR" b="1" dirty="0" smtClean="0"/>
              <a:t>رنگها ادامه ...</a:t>
            </a:r>
            <a:endParaRPr lang="en-US" b="1" dirty="0"/>
          </a:p>
        </p:txBody>
      </p:sp>
      <p:sp>
        <p:nvSpPr>
          <p:cNvPr id="3" name="Content Placeholder 2"/>
          <p:cNvSpPr>
            <a:spLocks noGrp="1"/>
          </p:cNvSpPr>
          <p:nvPr>
            <p:ph idx="1"/>
          </p:nvPr>
        </p:nvSpPr>
        <p:spPr>
          <a:xfrm>
            <a:off x="838200" y="2130425"/>
            <a:ext cx="10515600" cy="4351338"/>
          </a:xfrm>
        </p:spPr>
        <p:txBody>
          <a:bodyPr/>
          <a:lstStyle/>
          <a:p>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1130871377"/>
              </p:ext>
            </p:extLst>
          </p:nvPr>
        </p:nvGraphicFramePr>
        <p:xfrm>
          <a:off x="838200" y="1903751"/>
          <a:ext cx="10534262" cy="4133156"/>
        </p:xfrm>
        <a:graphic>
          <a:graphicData uri="http://schemas.openxmlformats.org/drawingml/2006/table">
            <a:tbl>
              <a:tblPr rtl="1" firstRow="1" bandRow="1">
                <a:tableStyleId>{5C22544A-7EE6-4342-B048-85BDC9FD1C3A}</a:tableStyleId>
              </a:tblPr>
              <a:tblGrid>
                <a:gridCol w="781639">
                  <a:extLst>
                    <a:ext uri="{9D8B030D-6E8A-4147-A177-3AD203B41FA5}">
                      <a16:colId xmlns:a16="http://schemas.microsoft.com/office/drawing/2014/main" xmlns="" val="20000"/>
                    </a:ext>
                  </a:extLst>
                </a:gridCol>
                <a:gridCol w="1971479">
                  <a:extLst>
                    <a:ext uri="{9D8B030D-6E8A-4147-A177-3AD203B41FA5}">
                      <a16:colId xmlns:a16="http://schemas.microsoft.com/office/drawing/2014/main" xmlns="" val="20001"/>
                    </a:ext>
                  </a:extLst>
                </a:gridCol>
                <a:gridCol w="3327816">
                  <a:extLst>
                    <a:ext uri="{9D8B030D-6E8A-4147-A177-3AD203B41FA5}">
                      <a16:colId xmlns:a16="http://schemas.microsoft.com/office/drawing/2014/main" xmlns="" val="20002"/>
                    </a:ext>
                  </a:extLst>
                </a:gridCol>
                <a:gridCol w="4453328">
                  <a:extLst>
                    <a:ext uri="{9D8B030D-6E8A-4147-A177-3AD203B41FA5}">
                      <a16:colId xmlns:a16="http://schemas.microsoft.com/office/drawing/2014/main" xmlns="" val="20003"/>
                    </a:ext>
                  </a:extLst>
                </a:gridCol>
              </a:tblGrid>
              <a:tr h="623088">
                <a:tc>
                  <a:txBody>
                    <a:bodyPr/>
                    <a:lstStyle/>
                    <a:p>
                      <a:pPr algn="ctr" rtl="1"/>
                      <a:r>
                        <a:rPr lang="fa-IR" sz="2400" dirty="0" smtClean="0">
                          <a:solidFill>
                            <a:schemeClr val="tx1"/>
                          </a:solidFill>
                        </a:rPr>
                        <a:t>رنگ</a:t>
                      </a:r>
                      <a:endParaRPr lang="fa-IR" sz="2400" dirty="0">
                        <a:solidFill>
                          <a:schemeClr val="tx1"/>
                        </a:solidFill>
                      </a:endParaRPr>
                    </a:p>
                  </a:txBody>
                  <a:tcPr>
                    <a:solidFill>
                      <a:schemeClr val="bg1">
                        <a:lumMod val="85000"/>
                      </a:schemeClr>
                    </a:solidFill>
                  </a:tcPr>
                </a:tc>
                <a:tc>
                  <a:txBody>
                    <a:bodyPr/>
                    <a:lstStyle/>
                    <a:p>
                      <a:pPr algn="ctr" rtl="1"/>
                      <a:r>
                        <a:rPr lang="fa-IR" sz="2400" dirty="0" smtClean="0">
                          <a:solidFill>
                            <a:schemeClr val="tx1"/>
                          </a:solidFill>
                        </a:rPr>
                        <a:t>مفهوم رنگ</a:t>
                      </a:r>
                      <a:endParaRPr lang="fa-IR" sz="2400" dirty="0">
                        <a:solidFill>
                          <a:schemeClr val="tx1"/>
                        </a:solidFill>
                      </a:endParaRPr>
                    </a:p>
                  </a:txBody>
                  <a:tcPr>
                    <a:solidFill>
                      <a:schemeClr val="bg1">
                        <a:lumMod val="85000"/>
                      </a:schemeClr>
                    </a:solidFill>
                  </a:tcPr>
                </a:tc>
                <a:tc>
                  <a:txBody>
                    <a:bodyPr/>
                    <a:lstStyle/>
                    <a:p>
                      <a:pPr algn="ctr" rtl="1"/>
                      <a:r>
                        <a:rPr lang="fa-IR" sz="2400" dirty="0" smtClean="0">
                          <a:solidFill>
                            <a:schemeClr val="tx1"/>
                          </a:solidFill>
                        </a:rPr>
                        <a:t>اقدام</a:t>
                      </a:r>
                      <a:endParaRPr lang="fa-IR" sz="2400" dirty="0">
                        <a:solidFill>
                          <a:schemeClr val="tx1"/>
                        </a:solidFill>
                      </a:endParaRPr>
                    </a:p>
                  </a:txBody>
                  <a:tcPr>
                    <a:solidFill>
                      <a:schemeClr val="bg1">
                        <a:lumMod val="85000"/>
                      </a:schemeClr>
                    </a:solidFill>
                  </a:tcPr>
                </a:tc>
                <a:tc>
                  <a:txBody>
                    <a:bodyPr/>
                    <a:lstStyle/>
                    <a:p>
                      <a:pPr algn="ctr" rtl="1"/>
                      <a:r>
                        <a:rPr lang="fa-IR" sz="2400" dirty="0" smtClean="0">
                          <a:solidFill>
                            <a:schemeClr val="tx1"/>
                          </a:solidFill>
                        </a:rPr>
                        <a:t>زمان پیگیری</a:t>
                      </a:r>
                      <a:endParaRPr lang="fa-IR" sz="2400" dirty="0">
                        <a:solidFill>
                          <a:schemeClr val="tx1"/>
                        </a:solidFill>
                      </a:endParaRPr>
                    </a:p>
                  </a:txBody>
                  <a:tcPr>
                    <a:solidFill>
                      <a:schemeClr val="bg1">
                        <a:lumMod val="85000"/>
                      </a:schemeClr>
                    </a:solidFill>
                  </a:tcPr>
                </a:tc>
                <a:extLst>
                  <a:ext uri="{0D108BD9-81ED-4DB2-BD59-A6C34878D82A}">
                    <a16:rowId xmlns:a16="http://schemas.microsoft.com/office/drawing/2014/main" xmlns="" val="10000"/>
                  </a:ext>
                </a:extLst>
              </a:tr>
              <a:tr h="3510068">
                <a:tc>
                  <a:txBody>
                    <a:bodyPr/>
                    <a:lstStyle/>
                    <a:p>
                      <a:pPr algn="ctr" rtl="1"/>
                      <a:r>
                        <a:rPr lang="fa-IR" sz="2800" dirty="0" smtClean="0"/>
                        <a:t>زرد</a:t>
                      </a:r>
                      <a:endParaRPr lang="fa-IR" sz="2800" dirty="0"/>
                    </a:p>
                  </a:txBody>
                  <a:tcPr>
                    <a:solidFill>
                      <a:schemeClr val="accent4">
                        <a:lumMod val="40000"/>
                        <a:lumOff val="60000"/>
                      </a:schemeClr>
                    </a:solidFill>
                  </a:tcPr>
                </a:tc>
                <a:tc>
                  <a:txBody>
                    <a:bodyPr/>
                    <a:lstStyle/>
                    <a:p>
                      <a:pPr algn="ctr" rtl="1"/>
                      <a:r>
                        <a:rPr lang="fa-IR" sz="2800" dirty="0" smtClean="0"/>
                        <a:t>نیاز مادرو یا نوزاد به اقدام خاص</a:t>
                      </a:r>
                      <a:endParaRPr lang="fa-IR" sz="2800" dirty="0"/>
                    </a:p>
                  </a:txBody>
                  <a:tcPr>
                    <a:solidFill>
                      <a:schemeClr val="accent4">
                        <a:lumMod val="40000"/>
                        <a:lumOff val="60000"/>
                      </a:schemeClr>
                    </a:solidFill>
                  </a:tcPr>
                </a:tc>
                <a:tc>
                  <a:txBody>
                    <a:bodyPr/>
                    <a:lstStyle/>
                    <a:p>
                      <a:pPr algn="r" rtl="1"/>
                      <a:r>
                        <a:rPr lang="fa-IR" sz="2500" dirty="0" smtClean="0"/>
                        <a:t> </a:t>
                      </a:r>
                      <a:r>
                        <a:rPr lang="fa-IR" sz="2800" dirty="0" smtClean="0"/>
                        <a:t>برحسب نوع عارضه:</a:t>
                      </a:r>
                      <a:r>
                        <a:rPr lang="fa-IR" sz="2800" baseline="0" dirty="0" smtClean="0"/>
                        <a:t>                        </a:t>
                      </a:r>
                      <a:endParaRPr lang="fa-IR" sz="2800" dirty="0" smtClean="0"/>
                    </a:p>
                    <a:p>
                      <a:pPr algn="r" rtl="1">
                        <a:buFont typeface="Arial" pitchFamily="34" charset="0"/>
                        <a:buChar char="•"/>
                      </a:pPr>
                      <a:r>
                        <a:rPr lang="fa-IR" sz="2800" dirty="0" smtClean="0"/>
                        <a:t> ارجاع</a:t>
                      </a:r>
                      <a:r>
                        <a:rPr lang="fa-IR" sz="2800" baseline="0" dirty="0" smtClean="0"/>
                        <a:t> دراولین فرصت </a:t>
                      </a:r>
                    </a:p>
                    <a:p>
                      <a:pPr algn="r" rtl="1">
                        <a:buFont typeface="Arial" pitchFamily="34" charset="0"/>
                        <a:buNone/>
                      </a:pPr>
                      <a:r>
                        <a:rPr lang="fa-IR" sz="2200" baseline="0" dirty="0" smtClean="0"/>
                        <a:t>(</a:t>
                      </a:r>
                      <a:r>
                        <a:rPr lang="fa-IR" sz="2000" baseline="0" dirty="0" smtClean="0"/>
                        <a:t>مشخص شدن بررسی  و نتیجه ارجاع در 24 ساعت اول پس از مراجعه)</a:t>
                      </a:r>
                    </a:p>
                    <a:p>
                      <a:pPr algn="r" rtl="1">
                        <a:buFont typeface="Arial" pitchFamily="34" charset="0"/>
                        <a:buNone/>
                      </a:pPr>
                      <a:endParaRPr lang="fa-IR" sz="2000" baseline="0" dirty="0" smtClean="0"/>
                    </a:p>
                    <a:p>
                      <a:pPr algn="r" rtl="1">
                        <a:buFont typeface="Arial" pitchFamily="34" charset="0"/>
                        <a:buChar char="•"/>
                      </a:pPr>
                      <a:r>
                        <a:rPr lang="fa-IR" sz="2500" baseline="0" dirty="0" smtClean="0"/>
                        <a:t> </a:t>
                      </a:r>
                      <a:r>
                        <a:rPr lang="fa-IR" sz="2800" baseline="0" dirty="0" smtClean="0"/>
                        <a:t>ارجاع غیر فوری</a:t>
                      </a:r>
                    </a:p>
                    <a:p>
                      <a:pPr algn="r" rtl="1">
                        <a:buFont typeface="Arial" pitchFamily="34" charset="0"/>
                        <a:buNone/>
                      </a:pPr>
                      <a:r>
                        <a:rPr lang="fa-IR" sz="2000" baseline="0" dirty="0" smtClean="0"/>
                        <a:t>(مشخص شدن بررسی  و نتیجه ارجاع حداکثر طی یک هفته پس از مراجعه)</a:t>
                      </a:r>
                      <a:endParaRPr lang="fa-IR" sz="2000" dirty="0"/>
                    </a:p>
                  </a:txBody>
                  <a:tcPr>
                    <a:solidFill>
                      <a:schemeClr val="accent4">
                        <a:lumMod val="40000"/>
                        <a:lumOff val="60000"/>
                      </a:schemeClr>
                    </a:solidFill>
                  </a:tcPr>
                </a:tc>
                <a:tc>
                  <a:txBody>
                    <a:bodyPr/>
                    <a:lstStyle/>
                    <a:p>
                      <a:pPr algn="r" rtl="1">
                        <a:buFont typeface="Arial" pitchFamily="34" charset="0"/>
                        <a:buChar char="•"/>
                      </a:pPr>
                      <a:r>
                        <a:rPr lang="fa-IR" sz="2500" dirty="0" smtClean="0"/>
                        <a:t> ارجا</a:t>
                      </a:r>
                      <a:r>
                        <a:rPr lang="fa-IR" sz="2800" dirty="0" smtClean="0"/>
                        <a:t>ع اولین فرصت تا 48 ساعت</a:t>
                      </a:r>
                    </a:p>
                    <a:p>
                      <a:pPr algn="r" rtl="1">
                        <a:buFont typeface="Arial" pitchFamily="34" charset="0"/>
                        <a:buNone/>
                      </a:pPr>
                      <a:r>
                        <a:rPr lang="fa-IR" sz="2000" dirty="0" smtClean="0"/>
                        <a:t>(اگر</a:t>
                      </a:r>
                      <a:r>
                        <a:rPr lang="fa-IR" sz="2000" baseline="0" dirty="0" smtClean="0"/>
                        <a:t>به هر دلیلی طی 48 ساعت به سطح بالاتر مراجعه نکرد، حکم ارجاع فوری را می یابد.)</a:t>
                      </a:r>
                    </a:p>
                    <a:p>
                      <a:pPr algn="r" rtl="1">
                        <a:buFont typeface="Arial" pitchFamily="34" charset="0"/>
                        <a:buNone/>
                      </a:pPr>
                      <a:endParaRPr lang="fa-IR" sz="2000" dirty="0" smtClean="0"/>
                    </a:p>
                    <a:p>
                      <a:pPr algn="r" rtl="1">
                        <a:buFont typeface="Arial" pitchFamily="34" charset="0"/>
                        <a:buNone/>
                      </a:pPr>
                      <a:endParaRPr lang="fa-IR" sz="2000" dirty="0" smtClean="0"/>
                    </a:p>
                    <a:p>
                      <a:pPr algn="r" rtl="1">
                        <a:buFont typeface="Arial" pitchFamily="34" charset="0"/>
                        <a:buChar char="•"/>
                      </a:pPr>
                      <a:r>
                        <a:rPr lang="fa-IR" sz="2700" dirty="0" smtClean="0"/>
                        <a:t> ارجاع غیر فوری پس از یک هفته</a:t>
                      </a:r>
                    </a:p>
                    <a:p>
                      <a:pPr algn="r" rtl="1">
                        <a:buFont typeface="Arial" pitchFamily="34" charset="0"/>
                        <a:buNone/>
                      </a:pPr>
                      <a:r>
                        <a:rPr lang="fa-IR" sz="2000" dirty="0" smtClean="0"/>
                        <a:t>(اگر</a:t>
                      </a:r>
                      <a:r>
                        <a:rPr lang="fa-IR" sz="2000" baseline="0" dirty="0" smtClean="0"/>
                        <a:t>به هر دلیلی پس ازیک هفته به سطح بالاتر مراجعه نکرد، به مادر وخانواده وی اهمیت معاینه در سطح بالاتر آموزش داده شده ومجدد پیگیری شود.)</a:t>
                      </a:r>
                      <a:endParaRPr lang="fa-IR" sz="2000" dirty="0"/>
                    </a:p>
                  </a:txBody>
                  <a:tcPr>
                    <a:solidFill>
                      <a:schemeClr val="accent4">
                        <a:lumMod val="40000"/>
                        <a:lumOff val="60000"/>
                      </a:schemeClr>
                    </a:solidFill>
                  </a:tcPr>
                </a:tc>
                <a:extLst>
                  <a:ext uri="{0D108BD9-81ED-4DB2-BD59-A6C34878D82A}">
                    <a16:rowId xmlns:a16="http://schemas.microsoft.com/office/drawing/2014/main" xmlns="" val="10001"/>
                  </a:ext>
                </a:extLst>
              </a:tr>
            </a:tbl>
          </a:graphicData>
        </a:graphic>
      </p:graphicFrame>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90657315"/>
      </p:ext>
    </p:extLst>
  </p:cSld>
  <p:clrMapOvr>
    <a:masterClrMapping/>
  </p:clrMapOvr>
  <mc:AlternateContent xmlns:mc="http://schemas.openxmlformats.org/markup-compatibility/2006" xmlns:p14="http://schemas.microsoft.com/office/powerpoint/2010/main">
    <mc:Choice Requires="p14">
      <p:transition spd="slow" p14:dur="2000" advTm="57507"/>
    </mc:Choice>
    <mc:Fallback xmlns="">
      <p:transition spd="slow" advTm="575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مشهد</_x062f__x0627__x0646__x0634__x06af__x0627__x0647_>
    <_x0646__x0648__x0639__x0020__x062d__x06cc__x0637__x0647_ xmlns="12fdc5dc-769e-4543-b10d-fbea3dac4417">مراقبت‌هاي ادغام يافته سلامت مادران</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5NN7CDR5NKU2-831-1184</_dlc_DocId>
    <_dlc_DocIdUrl xmlns="1047730d-92e1-4018-9084-d932fd3a7f58">
      <Url>http://www.health.gov.ir/hnd/_layouts/DocIdRedir.aspx?ID=5NN7CDR5NKU2-831-1184</Url>
      <Description>5NN7CDR5NKU2-831-1184</Description>
    </_dlc_DocIdUrl>
  </documentManagement>
</p:properties>
</file>

<file path=customXml/itemProps1.xml><?xml version="1.0" encoding="utf-8"?>
<ds:datastoreItem xmlns:ds="http://schemas.openxmlformats.org/officeDocument/2006/customXml" ds:itemID="{CF571917-CDA4-4D04-93CC-6A11D52CB75E}">
  <ds:schemaRefs>
    <ds:schemaRef ds:uri="http://schemas.microsoft.com/sharepoint/v3/contenttype/forms"/>
  </ds:schemaRefs>
</ds:datastoreItem>
</file>

<file path=customXml/itemProps2.xml><?xml version="1.0" encoding="utf-8"?>
<ds:datastoreItem xmlns:ds="http://schemas.openxmlformats.org/officeDocument/2006/customXml" ds:itemID="{884E75D9-1E28-42E8-B5FA-7C66F8C1ED3A}">
  <ds:schemaRefs>
    <ds:schemaRef ds:uri="http://schemas.microsoft.com/sharepoint/events"/>
  </ds:schemaRefs>
</ds:datastoreItem>
</file>

<file path=customXml/itemProps3.xml><?xml version="1.0" encoding="utf-8"?>
<ds:datastoreItem xmlns:ds="http://schemas.openxmlformats.org/officeDocument/2006/customXml" ds:itemID="{FE3DEF68-437E-4880-B530-82B4F02E5C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D7AC672-D5C1-49FA-86A2-E340D0EADE40}">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12fdc5dc-769e-4543-b10d-fbea3dac4417"/>
    <ds:schemaRef ds:uri="http://schemas.openxmlformats.org/package/2006/metadata/core-properties"/>
    <ds:schemaRef ds:uri="http://purl.org/dc/elements/1.1/"/>
    <ds:schemaRef ds:uri="http://schemas.microsoft.com/office/infopath/2007/PartnerControls"/>
    <ds:schemaRef ds:uri="1047730d-92e1-4018-9084-d932fd3a7f58"/>
  </ds:schemaRefs>
</ds:datastoreItem>
</file>

<file path=docProps/app.xml><?xml version="1.0" encoding="utf-8"?>
<Properties xmlns="http://schemas.openxmlformats.org/officeDocument/2006/extended-properties" xmlns:vt="http://schemas.openxmlformats.org/officeDocument/2006/docPropsVTypes">
  <TotalTime>4336</TotalTime>
  <Words>1703</Words>
  <Application>Microsoft Office PowerPoint</Application>
  <PresentationFormat>Widescreen</PresentationFormat>
  <Paragraphs>143</Paragraphs>
  <Slides>20</Slides>
  <Notes>2</Notes>
  <HiddenSlides>0</HiddenSlides>
  <MMClips>20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7" baseType="lpstr">
      <vt:lpstr>Arial</vt:lpstr>
      <vt:lpstr>B Yagut</vt:lpstr>
      <vt:lpstr>Calibri</vt:lpstr>
      <vt:lpstr>Calibri Light</vt:lpstr>
      <vt:lpstr>Courier New</vt:lpstr>
      <vt:lpstr>Times New Roman</vt:lpstr>
      <vt:lpstr>Office Theme</vt:lpstr>
      <vt:lpstr> آشنایی با خدمات مادر ایمن (مشاوره قبل و حین بارداری، کمک به زایمان و مراقبت پس از زایمان)</vt:lpstr>
      <vt:lpstr> مشخصات سند</vt:lpstr>
      <vt:lpstr> اهداف آموزشی</vt:lpstr>
      <vt:lpstr>فهرست عناوین: </vt:lpstr>
      <vt:lpstr>مقدمه</vt:lpstr>
      <vt:lpstr>آشنایی با مجموعه مراقبت هاي ادغام يافته سلامت مادران</vt:lpstr>
      <vt:lpstr>مراحل انجام مراقبت های معمول بارداری</vt:lpstr>
      <vt:lpstr>مفهوم رنگها </vt:lpstr>
      <vt:lpstr>مفهوم رنگها ادامه ...</vt:lpstr>
      <vt:lpstr>مفهوم رنگها ادامه ...</vt:lpstr>
      <vt:lpstr>مفهوم رنگها ادامه ...</vt:lpstr>
      <vt:lpstr>اصول کلی</vt:lpstr>
      <vt:lpstr>اصول کلی ادامه ...</vt:lpstr>
      <vt:lpstr>اصول کلی ادامه ...</vt:lpstr>
      <vt:lpstr>اصول کلی ادامه ...</vt:lpstr>
      <vt:lpstr>اصول کلی ادامه ...</vt:lpstr>
      <vt:lpstr>اصول کلی ادامه ...</vt:lpstr>
      <vt:lpstr>جداول راهنمای مراقبت های بارداری و پس از زایمان</vt:lpstr>
      <vt:lpstr>PowerPoint Presentation</vt:lpstr>
      <vt:lpstr> لطفاً نظرات و پیشنهادات خود پیرامون این بسته آموزشی را به آدرس زیر ارسال کنید.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Shabnam Emamian</dc:creator>
  <cp:lastModifiedBy>Sima Jalali</cp:lastModifiedBy>
  <cp:revision>374</cp:revision>
  <dcterms:created xsi:type="dcterms:W3CDTF">2020-04-20T11:05:14Z</dcterms:created>
  <dcterms:modified xsi:type="dcterms:W3CDTF">2020-12-06T08:06:02Z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21f7eecc-b53a-406a-a223-0705f4930ac2</vt:lpwstr>
  </property>
</Properties>
</file>